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handoutMasterIdLst>
    <p:handoutMasterId r:id="rId36"/>
  </p:handoutMasterIdLst>
  <p:sldIdLst>
    <p:sldId id="365" r:id="rId3"/>
    <p:sldId id="293" r:id="rId4"/>
    <p:sldId id="367" r:id="rId5"/>
    <p:sldId id="310" r:id="rId6"/>
    <p:sldId id="368" r:id="rId7"/>
    <p:sldId id="345" r:id="rId8"/>
    <p:sldId id="346" r:id="rId9"/>
    <p:sldId id="369" r:id="rId10"/>
    <p:sldId id="342" r:id="rId11"/>
    <p:sldId id="343" r:id="rId12"/>
    <p:sldId id="338" r:id="rId13"/>
    <p:sldId id="347" r:id="rId14"/>
    <p:sldId id="348" r:id="rId15"/>
    <p:sldId id="337" r:id="rId16"/>
    <p:sldId id="349" r:id="rId17"/>
    <p:sldId id="340" r:id="rId18"/>
    <p:sldId id="350" r:id="rId19"/>
    <p:sldId id="351" r:id="rId20"/>
    <p:sldId id="361" r:id="rId21"/>
    <p:sldId id="354" r:id="rId22"/>
    <p:sldId id="341" r:id="rId23"/>
    <p:sldId id="355" r:id="rId24"/>
    <p:sldId id="362" r:id="rId25"/>
    <p:sldId id="352" r:id="rId26"/>
    <p:sldId id="353" r:id="rId27"/>
    <p:sldId id="309" r:id="rId28"/>
    <p:sldId id="339" r:id="rId29"/>
    <p:sldId id="360" r:id="rId30"/>
    <p:sldId id="358" r:id="rId31"/>
    <p:sldId id="363" r:id="rId32"/>
    <p:sldId id="359" r:id="rId33"/>
    <p:sldId id="271" r:id="rId34"/>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60"/>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handoutMaster" Target="handoutMasters/handoutMaster1.xml"/><Relationship Id="rId35" Type="http://schemas.openxmlformats.org/officeDocument/2006/relationships/notesMaster" Target="notesMasters/notesMaster1.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0945"/>
            <a:ext cx="9848088" cy="811530"/>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Click to edit Master text styles</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Click to edit Master title style</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4" name="内容占位符 3"/>
          <p:cNvSpPr>
            <a:spLocks noGrp="1"/>
          </p:cNvSpPr>
          <p:nvPr>
            <p:ph sz="half" idx="2"/>
          </p:nvPr>
        </p:nvSpPr>
        <p:spPr>
          <a:xfrm>
            <a:off x="839788" y="2615609"/>
            <a:ext cx="5157787"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Click to edit Master text styles</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Click to edit Master title style</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6.png"/><Relationship Id="rId7" Type="http://schemas.openxmlformats.org/officeDocument/2006/relationships/image" Target="../media/image5.png"/><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 Id="rId3" Type="http://schemas.openxmlformats.org/officeDocument/2006/relationships/image" Target="../media/image1.png"/><Relationship Id="rId2" Type="http://schemas.openxmlformats.org/officeDocument/2006/relationships/hyperlink" Target="mailto:pablo.riesgoferreiro@tron-mainz.de" TargetMode="External"/><Relationship Id="rId1" Type="http://schemas.openxmlformats.org/officeDocument/2006/relationships/hyperlink" Target="mailto:blokesch@fb2.fra-uas.de"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samtools.github.io/hts-specs/SAMv1.pdf"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samtools.github.io/hts-specs/SAMv1.pdf" TargetMode="Externa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https://doi.org/10.1038/s41598-020-80757-5" TargetMode="External"/><Relationship Id="rId3" Type="http://schemas.openxmlformats.org/officeDocument/2006/relationships/hyperlink" Target="https://doi.org/10.1038/s41598-018-29325-6" TargetMode="External"/><Relationship Id="rId2" Type="http://schemas.openxmlformats.org/officeDocument/2006/relationships/image" Target="../media/image10.png"/><Relationship Id="rId1" Type="http://schemas.openxmlformats.org/officeDocument/2006/relationships/hyperlink" Target="https://doi.org/10.1002/humu.24311" TargetMode="Externa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samtools.github.io/hts-specs/SAMv1.pdf" TargetMode="External"/><Relationship Id="rId1" Type="http://schemas.openxmlformats.org/officeDocument/2006/relationships/hyperlink" Target="https://samtools.github.io/bcftools/bcftools.html" TargetMode="Externa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samtools.github.io/hts-specs/SAMv1.pdf"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hyperlink" Target="https://eriqande.github.io/eca-bioinf-handbook/basic-handling-of-vcf-files.html" TargetMode="Externa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hyperlink" Target="https://doi.org/10.1016/j.trecan.2019.11.006" TargetMode="Externa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https://doi.org/10.1073/pnas.1418577112" TargetMode="Externa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hyperlink" Target="https://doi.org/10.3390/app11020819" TargetMode="Externa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doi.org/10.1186/s13059-019-1828-7" TargetMode="External"/><Relationship Id="rId1" Type="http://schemas.openxmlformats.org/officeDocument/2006/relationships/image" Target="../media/image14.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samtools.github.io/hts-specs/SAMv1.pdf" TargetMode="Externa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samtools.github.io/hts-specs/SAMv1.pdf" TargetMode="External"/><Relationship Id="rId1" Type="http://schemas.openxmlformats.org/officeDocument/2006/relationships/image" Target="../media/image15.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6.png"/></Relationships>
</file>

<file path=ppt/slides/_rels/slide2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www.researchgate.net/profile/Alex-Palazzo/publication/272188718/figure/fig1/AS:272580552687627@1441999676466/Estimate-of-RNA-levels-in-a-typical-mammalian-cell-Proportion-of-the-various-classes-of.png" TargetMode="External"/><Relationship Id="rId2" Type="http://schemas.openxmlformats.org/officeDocument/2006/relationships/image" Target="../media/image18.png"/><Relationship Id="rId1"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github.com/The-Sequence-Ontology/Specifications/blob/master/gff3.md" TargetMode="External"/><Relationship Id="rId1" Type="http://schemas.openxmlformats.org/officeDocument/2006/relationships/image" Target="../media/image19.png"/></Relationships>
</file>

<file path=ppt/slides/_rels/slide2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https://doi.org/10.1038/s41598-020-72664-6" TargetMode="Externa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hyperlink" Target="https://www.ebi.ac.uk/training/online/courses/functional-genomics-ii-common-technologies-and-data-analysis-methods&#1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3.png"/><Relationship Id="rId2" Type="http://schemas.openxmlformats.org/officeDocument/2006/relationships/hyperlink" Target="https://www.bioinformatics.com.cn/static/img/onlineplots_img/086_basic_3_color_volcano_plot.png" TargetMode="External"/><Relationship Id="rId1" Type="http://schemas.openxmlformats.org/officeDocument/2006/relationships/image" Target="../media/image22.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hyperlink" Target="https://bedtools.readthedocs.io/en/latest/" TargetMode="Externa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eriqande.github.io/eca-bioinf-handboo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de-DE" altLang="zh-CN">
                <a:latin typeface="Calibri" charset="0"/>
              </a:rPr>
              <a:t>Introduction to Bioinformatics</a:t>
            </a:r>
            <a:endParaRPr lang="de-DE" altLang="zh-CN">
              <a:latin typeface="Calibri" charset="0"/>
            </a:endParaRPr>
          </a:p>
        </p:txBody>
      </p:sp>
      <p:sp>
        <p:nvSpPr>
          <p:cNvPr id="5" name="副标题 4"/>
          <p:cNvSpPr>
            <a:spLocks noGrp="1"/>
          </p:cNvSpPr>
          <p:nvPr>
            <p:ph type="subTitle" idx="1"/>
          </p:nvPr>
        </p:nvSpPr>
        <p:spPr>
          <a:xfrm>
            <a:off x="1524000" y="3602355"/>
            <a:ext cx="9144000" cy="2573655"/>
          </a:xfrm>
        </p:spPr>
        <p:txBody>
          <a:bodyPr>
            <a:normAutofit fontScale="60000"/>
          </a:bodyPr>
          <a:lstStyle/>
          <a:p>
            <a:r>
              <a:rPr lang="de-DE" altLang="zh-CN">
                <a:latin typeface="Calibri" charset="0"/>
              </a:rPr>
              <a:t>Study program: Bioprocess Engineering</a:t>
            </a:r>
            <a:endParaRPr lang="de-DE" altLang="zh-CN">
              <a:latin typeface="Calibri" charset="0"/>
            </a:endParaRPr>
          </a:p>
          <a:p>
            <a:r>
              <a:rPr lang="de-DE" altLang="zh-CN">
                <a:latin typeface="Calibri" charset="0"/>
              </a:rPr>
              <a:t>Elective Module (Wahlpflichtmodul)</a:t>
            </a:r>
            <a:endParaRPr lang="de-DE" altLang="zh-CN">
              <a:latin typeface="Calibri" charset="0"/>
            </a:endParaRPr>
          </a:p>
          <a:p>
            <a:r>
              <a:rPr lang="de-DE" altLang="zh-CN">
                <a:latin typeface="Calibri" charset="0"/>
              </a:rPr>
              <a:t>9th October to 13th October</a:t>
            </a:r>
            <a:endParaRPr lang="de-DE" altLang="zh-CN">
              <a:latin typeface="Calibri" charset="0"/>
            </a:endParaRPr>
          </a:p>
          <a:p>
            <a:r>
              <a:rPr lang="de-DE" altLang="zh-CN">
                <a:latin typeface="Calibri" charset="0"/>
              </a:rPr>
              <a:t>Responsible: Prof. Dr. Axel Blokesch, </a:t>
            </a:r>
            <a:br>
              <a:rPr lang="de-DE" altLang="zh-CN">
                <a:latin typeface="Calibri" charset="0"/>
              </a:rPr>
            </a:br>
            <a:r>
              <a:rPr lang="de-DE" altLang="zh-CN">
                <a:latin typeface="Calibri" charset="0"/>
                <a:hlinkClick r:id="rId1"/>
              </a:rPr>
              <a:t>blokesch@fb2.fra-uas.de</a:t>
            </a:r>
            <a:endParaRPr lang="de-DE" altLang="zh-CN">
              <a:latin typeface="Calibri" charset="0"/>
            </a:endParaRPr>
          </a:p>
          <a:p>
            <a:r>
              <a:rPr lang="de-DE" altLang="zh-CN">
                <a:latin typeface="Calibri" charset="0"/>
              </a:rPr>
              <a:t>by Pablo Riesgo-Ferreiro, TRON gGmbH</a:t>
            </a:r>
            <a:endParaRPr lang="de-DE" altLang="zh-CN">
              <a:latin typeface="Calibri" charset="0"/>
            </a:endParaRPr>
          </a:p>
          <a:p>
            <a:r>
              <a:rPr lang="de-DE" altLang="zh-CN">
                <a:latin typeface="Calibri" charset="0"/>
                <a:hlinkClick r:id="rId2"/>
              </a:rPr>
              <a:t>pablo.riesgoferreiro@tron-mainz.de</a:t>
            </a:r>
            <a:endParaRPr lang="de-DE" altLang="zh-CN">
              <a:latin typeface="Calibri" charset="0"/>
            </a:endParaRPr>
          </a:p>
          <a:p>
            <a:endParaRPr lang="de-DE" altLang="zh-CN">
              <a:latin typeface="Calibri" charset="0"/>
            </a:endParaRPr>
          </a:p>
          <a:p>
            <a:r>
              <a:rPr lang="de-DE" altLang="zh-CN" sz="2600" b="1">
                <a:latin typeface="Calibri" charset="0"/>
              </a:rPr>
              <a:t>Day 1 - Session 2</a:t>
            </a:r>
            <a:endParaRPr lang="de-DE" altLang="zh-CN" sz="2600" b="1">
              <a:latin typeface="Calibri" charset="0"/>
            </a:endParaRPr>
          </a:p>
        </p:txBody>
      </p:sp>
      <p:pic>
        <p:nvPicPr>
          <p:cNvPr id="3" name="Grafik 1"/>
          <p:cNvPicPr>
            <a:picLocks noChangeAspect="1"/>
          </p:cNvPicPr>
          <p:nvPr/>
        </p:nvPicPr>
        <p:blipFill>
          <a:blip r:embed="rId3"/>
          <a:srcRect l="64099" t="12396" r="9508" b="76431"/>
          <a:stretch>
            <a:fillRect/>
          </a:stretch>
        </p:blipFill>
        <p:spPr>
          <a:xfrm>
            <a:off x="9729153" y="949325"/>
            <a:ext cx="1574165" cy="373380"/>
          </a:xfrm>
          <a:prstGeom prst="rect">
            <a:avLst/>
          </a:prstGeom>
          <a:noFill/>
          <a:ln w="9525">
            <a:noFill/>
          </a:ln>
        </p:spPr>
      </p:pic>
      <p:pic>
        <p:nvPicPr>
          <p:cNvPr id="4" name="Picture -2147482624" descr="FUAS"/>
          <p:cNvPicPr>
            <a:picLocks noChangeAspect="1"/>
          </p:cNvPicPr>
          <p:nvPr/>
        </p:nvPicPr>
        <p:blipFill>
          <a:blip r:embed="rId4"/>
          <a:stretch>
            <a:fillRect/>
          </a:stretch>
        </p:blipFill>
        <p:spPr>
          <a:xfrm>
            <a:off x="923290" y="842328"/>
            <a:ext cx="1347470" cy="586105"/>
          </a:xfrm>
          <a:prstGeom prst="rect">
            <a:avLst/>
          </a:prstGeom>
          <a:noFill/>
          <a:ln w="9525">
            <a:noFill/>
          </a:ln>
        </p:spPr>
      </p:pic>
      <p:pic>
        <p:nvPicPr>
          <p:cNvPr id="6" name="Picture 5"/>
          <p:cNvPicPr>
            <a:picLocks noChangeAspect="1"/>
          </p:cNvPicPr>
          <p:nvPr/>
        </p:nvPicPr>
        <p:blipFill>
          <a:blip r:embed="rId5"/>
          <a:stretch>
            <a:fillRect/>
          </a:stretch>
        </p:blipFill>
        <p:spPr>
          <a:xfrm>
            <a:off x="316230" y="1806575"/>
            <a:ext cx="2933065" cy="1540510"/>
          </a:xfrm>
          <a:prstGeom prst="rect">
            <a:avLst/>
          </a:prstGeom>
        </p:spPr>
      </p:pic>
      <p:pic>
        <p:nvPicPr>
          <p:cNvPr id="7" name="Picture 6"/>
          <p:cNvPicPr>
            <a:picLocks noChangeAspect="1"/>
          </p:cNvPicPr>
          <p:nvPr/>
        </p:nvPicPr>
        <p:blipFill>
          <a:blip r:embed="rId6"/>
          <a:stretch>
            <a:fillRect/>
          </a:stretch>
        </p:blipFill>
        <p:spPr>
          <a:xfrm>
            <a:off x="9110980" y="1806575"/>
            <a:ext cx="2715895" cy="1566545"/>
          </a:xfrm>
          <a:prstGeom prst="rect">
            <a:avLst/>
          </a:prstGeom>
        </p:spPr>
      </p:pic>
      <p:pic>
        <p:nvPicPr>
          <p:cNvPr id="8" name="Picture 7"/>
          <p:cNvPicPr>
            <a:picLocks noChangeAspect="1"/>
          </p:cNvPicPr>
          <p:nvPr/>
        </p:nvPicPr>
        <p:blipFill>
          <a:blip r:embed="rId7"/>
          <a:stretch>
            <a:fillRect/>
          </a:stretch>
        </p:blipFill>
        <p:spPr>
          <a:xfrm>
            <a:off x="144145" y="3826510"/>
            <a:ext cx="4302125" cy="2420620"/>
          </a:xfrm>
          <a:prstGeom prst="rect">
            <a:avLst/>
          </a:prstGeom>
        </p:spPr>
      </p:pic>
      <p:pic>
        <p:nvPicPr>
          <p:cNvPr id="9" name="Picture 8"/>
          <p:cNvPicPr>
            <a:picLocks noChangeAspect="1"/>
          </p:cNvPicPr>
          <p:nvPr/>
        </p:nvPicPr>
        <p:blipFill>
          <a:blip r:embed="rId8"/>
          <a:stretch>
            <a:fillRect/>
          </a:stretch>
        </p:blipFill>
        <p:spPr>
          <a:xfrm>
            <a:off x="8486140" y="4013200"/>
            <a:ext cx="3340735" cy="189357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Most used data formats in bioinformatics</a:t>
            </a:r>
            <a:endParaRPr lang="de-DE" altLang="en-US">
              <a:latin typeface="Calibri" charset="0"/>
            </a:endParaRPr>
          </a:p>
        </p:txBody>
      </p:sp>
      <p:sp>
        <p:nvSpPr>
          <p:cNvPr id="3" name="Content Placeholder 2"/>
          <p:cNvSpPr>
            <a:spLocks noGrp="1"/>
          </p:cNvSpPr>
          <p:nvPr>
            <p:ph idx="1"/>
          </p:nvPr>
        </p:nvSpPr>
        <p:spPr/>
        <p:txBody>
          <a:bodyPr>
            <a:normAutofit fontScale="55000"/>
          </a:bodyPr>
          <a:p>
            <a:pPr marL="0" indent="0">
              <a:buNone/>
            </a:pPr>
            <a:endParaRPr lang="en-US"/>
          </a:p>
          <a:p>
            <a:r>
              <a:rPr lang="en-US" b="1" u="sng"/>
              <a:t>FASTA</a:t>
            </a:r>
            <a:r>
              <a:rPr lang="en-US"/>
              <a:t>: This is a text-based format for representing either nucleotide sequences or peptide sequences, in which nucleotides or amino acids are represented using single-letter codes.</a:t>
            </a:r>
            <a:endParaRPr lang="en-US"/>
          </a:p>
          <a:p>
            <a:r>
              <a:rPr lang="en-US" b="1" u="sng"/>
              <a:t>FASTQ</a:t>
            </a:r>
            <a:r>
              <a:rPr lang="en-US"/>
              <a:t>: This format is similar to FASTA, but it also includes sequencing qualities.</a:t>
            </a:r>
            <a:endParaRPr lang="en-US"/>
          </a:p>
          <a:p>
            <a:r>
              <a:rPr lang="en-US" b="1" u="sng"/>
              <a:t>SAM/BAM</a:t>
            </a:r>
            <a:r>
              <a:rPr lang="en-US"/>
              <a:t>: Sequence Alignment/Map (SAM) is a text-based format that stores large numbers of sequences aligned to a reference. Binary Alignment/Map (BAM) is the binary version of SAM.</a:t>
            </a:r>
            <a:endParaRPr lang="en-US"/>
          </a:p>
          <a:p>
            <a:r>
              <a:rPr lang="de-DE" altLang="en-US" b="1">
                <a:latin typeface="Calibri" charset="0"/>
              </a:rPr>
              <a:t>CRAM</a:t>
            </a:r>
            <a:r>
              <a:rPr lang="de-DE" altLang="en-US">
                <a:latin typeface="Calibri" charset="0"/>
              </a:rPr>
              <a:t>: a alternative to SAM/BAM that offer a greater compression rate with lossy or loss-less options</a:t>
            </a:r>
            <a:endParaRPr lang="en-US"/>
          </a:p>
          <a:p>
            <a:r>
              <a:rPr lang="en-US" b="1" u="sng"/>
              <a:t>VCF</a:t>
            </a:r>
            <a:r>
              <a:rPr lang="en-US"/>
              <a:t>: Variant Call Format (VCF) is a text file format for storing gene sequence variations.</a:t>
            </a:r>
            <a:endParaRPr lang="en-US"/>
          </a:p>
          <a:p>
            <a:r>
              <a:rPr lang="de-DE" altLang="en-US" b="1">
                <a:latin typeface="Calibri" charset="0"/>
              </a:rPr>
              <a:t>BCF</a:t>
            </a:r>
            <a:r>
              <a:rPr lang="de-DE" altLang="en-US">
                <a:latin typeface="Calibri" charset="0"/>
              </a:rPr>
              <a:t>: the binary option of VCF</a:t>
            </a:r>
            <a:endParaRPr lang="en-US"/>
          </a:p>
          <a:p>
            <a:r>
              <a:rPr lang="en-US" b="1"/>
              <a:t>GFF/GTF</a:t>
            </a:r>
            <a:r>
              <a:rPr lang="en-US"/>
              <a:t>: General Feature Format (GFF) and Gene Transfer Format (GTF) are used to store genes and other features associated with DNA, RNA, and protein sequences.</a:t>
            </a:r>
            <a:endParaRPr lang="en-US"/>
          </a:p>
          <a:p>
            <a:r>
              <a:rPr lang="en-US" b="1" u="sng">
                <a:sym typeface="+mn-ea"/>
              </a:rPr>
              <a:t>BED</a:t>
            </a:r>
            <a:r>
              <a:rPr lang="en-US">
                <a:sym typeface="+mn-ea"/>
              </a:rPr>
              <a:t>: The Browser Extensible Data (BED) format is a flexible way to define data lines that are displayed in an annotation track.</a:t>
            </a:r>
            <a:endParaRPr lang="en-US" b="1"/>
          </a:p>
          <a:p>
            <a:r>
              <a:rPr lang="en-US" b="1"/>
              <a:t>PDB</a:t>
            </a:r>
            <a:r>
              <a:rPr lang="en-US"/>
              <a:t>: The Protein Data Bank (PDB) format provides a standard for files containing atomic coordinates.</a:t>
            </a:r>
            <a:endParaRPr lang="en-US"/>
          </a:p>
          <a:p>
            <a:r>
              <a:rPr lang="en-US" b="1"/>
              <a:t>GEO</a:t>
            </a:r>
            <a:r>
              <a:rPr lang="en-US"/>
              <a:t>: The Gene Expression Omnibus (GEO) is a public functional genomics data repository supporting MIAME-compliant data submissions.</a:t>
            </a:r>
            <a:endParaRPr lang="en-US"/>
          </a:p>
          <a:p>
            <a:r>
              <a:rPr lang="en-US" b="1"/>
              <a:t>SRA</a:t>
            </a:r>
            <a:r>
              <a:rPr lang="en-US"/>
              <a:t>: The Sequence Read Archive (SRA) stores raw sequencing data from the next generation of sequencing platforms.</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Computational genomic pipelines - assembly</a:t>
            </a:r>
            <a:endParaRPr lang="en-US"/>
          </a:p>
        </p:txBody>
      </p:sp>
      <p:sp>
        <p:nvSpPr>
          <p:cNvPr id="3" name="Content Placeholder 2"/>
          <p:cNvSpPr>
            <a:spLocks noGrp="1"/>
          </p:cNvSpPr>
          <p:nvPr>
            <p:ph idx="1"/>
          </p:nvPr>
        </p:nvSpPr>
        <p:spPr>
          <a:xfrm>
            <a:off x="647700" y="1825625"/>
            <a:ext cx="5403215" cy="4351655"/>
          </a:xfrm>
        </p:spPr>
        <p:txBody>
          <a:bodyPr>
            <a:normAutofit fontScale="70000"/>
          </a:bodyPr>
          <a:p>
            <a:r>
              <a:rPr lang="en-US">
                <a:sym typeface="+mn-ea"/>
              </a:rPr>
              <a:t>A genome assembly is the computational representation of genome sequence</a:t>
            </a:r>
            <a:endParaRPr lang="en-US">
              <a:sym typeface="+mn-ea"/>
            </a:endParaRPr>
          </a:p>
          <a:p>
            <a:r>
              <a:rPr lang="en-US">
                <a:sym typeface="+mn-ea"/>
              </a:rPr>
              <a:t>Given the output short reads of a NGS sequencer, we want to piece them together without context (</a:t>
            </a:r>
            <a:r>
              <a:rPr lang="en-US" b="1">
                <a:sym typeface="+mn-ea"/>
              </a:rPr>
              <a:t>notice how this is fundamental to build up a genome reference!</a:t>
            </a:r>
            <a:r>
              <a:rPr lang="en-US">
                <a:sym typeface="+mn-ea"/>
              </a:rPr>
              <a:t>)</a:t>
            </a:r>
            <a:endParaRPr lang="en-US">
              <a:sym typeface="+mn-ea"/>
            </a:endParaRPr>
          </a:p>
          <a:p>
            <a:r>
              <a:rPr lang="en-US"/>
              <a:t>This is also called </a:t>
            </a:r>
            <a:r>
              <a:rPr lang="en-US" b="1"/>
              <a:t>de novo assembly</a:t>
            </a:r>
            <a:r>
              <a:rPr lang="en-US"/>
              <a:t>, which is the same problem that was faced with Edmon’s peptides sequences; and it is the same problem the Human genome Project faced</a:t>
            </a:r>
            <a:endParaRPr lang="en-US"/>
          </a:p>
          <a:p>
            <a:r>
              <a:rPr lang="en-US"/>
              <a:t>Nowadays, if you work on human or model organisms (eg: mouse, C. elegans, etc.) you will work with pre-existing reference genomes. This is though </a:t>
            </a:r>
            <a:r>
              <a:rPr lang="en-US" b="1"/>
              <a:t>key for the analysis of infectious organisms and metagenomics</a:t>
            </a:r>
            <a:endParaRPr lang="en-US"/>
          </a:p>
          <a:p>
            <a:r>
              <a:rPr lang="en-US" b="1"/>
              <a:t>SPAdes </a:t>
            </a:r>
            <a:r>
              <a:rPr lang="en-US"/>
              <a:t>(Bankevich, 2012)</a:t>
            </a:r>
            <a:r>
              <a:rPr lang="en-US" b="1"/>
              <a:t> </a:t>
            </a:r>
            <a:r>
              <a:rPr lang="en-US"/>
              <a:t>is a popular tool for de novo assembly</a:t>
            </a:r>
            <a:endParaRPr lang="en-US"/>
          </a:p>
        </p:txBody>
      </p:sp>
      <p:pic>
        <p:nvPicPr>
          <p:cNvPr id="4" name="Picture 3"/>
          <p:cNvPicPr>
            <a:picLocks noChangeAspect="1"/>
          </p:cNvPicPr>
          <p:nvPr/>
        </p:nvPicPr>
        <p:blipFill>
          <a:blip r:embed="rId1"/>
          <a:stretch>
            <a:fillRect/>
          </a:stretch>
        </p:blipFill>
        <p:spPr>
          <a:xfrm>
            <a:off x="6761480" y="1930400"/>
            <a:ext cx="5217160" cy="3193415"/>
          </a:xfrm>
          <a:prstGeom prst="rect">
            <a:avLst/>
          </a:prstGeom>
        </p:spPr>
      </p:pic>
      <p:sp>
        <p:nvSpPr>
          <p:cNvPr id="5" name="Text Box 4"/>
          <p:cNvSpPr txBox="1"/>
          <p:nvPr/>
        </p:nvSpPr>
        <p:spPr>
          <a:xfrm>
            <a:off x="6396990" y="5351145"/>
            <a:ext cx="5581650" cy="245110"/>
          </a:xfrm>
          <a:prstGeom prst="rect">
            <a:avLst/>
          </a:prstGeom>
          <a:noFill/>
        </p:spPr>
        <p:txBody>
          <a:bodyPr wrap="none" rtlCol="0">
            <a:spAutoFit/>
          </a:bodyPr>
          <a:p>
            <a:pPr algn="l"/>
            <a:r>
              <a:rPr lang="en-US" sz="1000"/>
              <a:t>https://thesequencingcenter.com/wp-content/uploads/2019/01/denovo_assembly.jpg</a:t>
            </a:r>
            <a:endParaRPr lang="en-US" sz="1000"/>
          </a:p>
        </p:txBody>
      </p:sp>
      <p:sp>
        <p:nvSpPr>
          <p:cNvPr id="6" name="Text Box 5"/>
          <p:cNvSpPr txBox="1"/>
          <p:nvPr/>
        </p:nvSpPr>
        <p:spPr>
          <a:xfrm>
            <a:off x="7573645" y="5906135"/>
            <a:ext cx="3383280" cy="521970"/>
          </a:xfrm>
          <a:prstGeom prst="rect">
            <a:avLst/>
          </a:prstGeom>
          <a:solidFill>
            <a:schemeClr val="accent4">
              <a:lumMod val="20000"/>
              <a:lumOff val="80000"/>
            </a:schemeClr>
          </a:solidFill>
        </p:spPr>
        <p:txBody>
          <a:bodyPr wrap="square" rtlCol="0">
            <a:spAutoFit/>
          </a:bodyPr>
          <a:p>
            <a:r>
              <a:rPr lang="en-US" sz="1400"/>
              <a:t>Standard input: 	FASTQ</a:t>
            </a:r>
            <a:br>
              <a:rPr lang="en-US" sz="1400"/>
            </a:br>
            <a:r>
              <a:rPr lang="en-US" sz="1400"/>
              <a:t>Standard output: 	FASTA</a:t>
            </a:r>
            <a:endParaRPr lang="en-US" sz="1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FASTA format</a:t>
            </a:r>
            <a:endParaRPr lang="de-DE" altLang="en-US">
              <a:latin typeface="Calibri" charset="0"/>
            </a:endParaRPr>
          </a:p>
        </p:txBody>
      </p:sp>
      <p:sp>
        <p:nvSpPr>
          <p:cNvPr id="3" name="Content Placeholder 2"/>
          <p:cNvSpPr>
            <a:spLocks noGrp="1"/>
          </p:cNvSpPr>
          <p:nvPr>
            <p:ph idx="1"/>
          </p:nvPr>
        </p:nvSpPr>
        <p:spPr/>
        <p:txBody>
          <a:bodyPr/>
          <a:p>
            <a:r>
              <a:rPr lang="de-DE" altLang="en-US">
                <a:latin typeface="Calibri" charset="0"/>
              </a:rPr>
              <a:t>It may contain amino acid, DNA or RNA sequences</a:t>
            </a:r>
            <a:endParaRPr lang="de-DE" altLang="en-US">
              <a:latin typeface="Calibri" charset="0"/>
            </a:endParaRPr>
          </a:p>
          <a:p>
            <a:r>
              <a:rPr lang="de-DE" altLang="en-US">
                <a:latin typeface="Calibri" charset="0"/>
              </a:rPr>
              <a:t>The reference genome is represented in a FASTA file with one sequence per chromosome</a:t>
            </a:r>
            <a:endParaRPr lang="de-DE" altLang="en-US">
              <a:latin typeface="Calibri" charset="0"/>
            </a:endParaRPr>
          </a:p>
          <a:p>
            <a:r>
              <a:rPr lang="de-DE" altLang="en-US">
                <a:latin typeface="Calibri" charset="0"/>
              </a:rPr>
              <a:t>Possible format extensions: .fasta, .fna, .ffn, .faa, .frn, .fa</a:t>
            </a:r>
            <a:endParaRPr lang="de-DE" altLang="en-US">
              <a:latin typeface="Calibri" charset="0"/>
            </a:endParaRPr>
          </a:p>
        </p:txBody>
      </p:sp>
      <p:sp>
        <p:nvSpPr>
          <p:cNvPr id="4" name="Text Box 3"/>
          <p:cNvSpPr txBox="1"/>
          <p:nvPr/>
        </p:nvSpPr>
        <p:spPr>
          <a:xfrm>
            <a:off x="755650" y="3391535"/>
            <a:ext cx="7898765" cy="2061210"/>
          </a:xfrm>
          <a:prstGeom prst="rect">
            <a:avLst/>
          </a:prstGeom>
          <a:solidFill>
            <a:schemeClr val="bg1">
              <a:lumMod val="95000"/>
            </a:schemeClr>
          </a:solidFill>
        </p:spPr>
        <p:txBody>
          <a:bodyPr wrap="square" rtlCol="0">
            <a:spAutoFit/>
          </a:bodyPr>
          <a:p>
            <a:r>
              <a:rPr lang="en-US" sz="1600">
                <a:latin typeface="FreeMono" panose="020F0409020205020404" charset="0"/>
                <a:cs typeface="FreeMono" panose="020F0409020205020404" charset="0"/>
              </a:rPr>
              <a:t>&gt;SEQUENCE_1</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MTEITAAMVKELRESTGAGMMDCKNALSETNGDFDKAVQLLREKGLGKAAKKADRLAAEG</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LVSVKVSDDFTIAAMRPSYLSYEDLDMTFVENEYKALVAELEKENEERRRLKDPNKPEHK</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IPQFASRKQLSDAILKEAEEKIKEELKAQGKPEKIWDNIIPGKMNSFIADNSQLDSKLTL</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MGQFYVMDDKKTVEQVIAEKEKEFGGKIKIVEFICFEVGEGLEKKTEDFAAEVAAQL</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&gt;SEQUENCE_2</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SATVSEINSETDFVAKNDQFIALTKDTTAHIQSNSLQSVEELHSSTINGVKFEEYLKSQI</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ATIGENLVVRRFATLKAGANGVVNGYIHTNGRVGVVIAAACDSAEVASKSRDLLRQICMH</a:t>
            </a:r>
            <a:endParaRPr lang="en-US" sz="1600">
              <a:latin typeface="FreeMono" panose="020F0409020205020404" charset="0"/>
              <a:cs typeface="FreeMono" panose="020F0409020205020404" charset="0"/>
            </a:endParaRPr>
          </a:p>
        </p:txBody>
      </p:sp>
      <p:sp>
        <p:nvSpPr>
          <p:cNvPr id="5" name="Text Box 4"/>
          <p:cNvSpPr txBox="1"/>
          <p:nvPr/>
        </p:nvSpPr>
        <p:spPr>
          <a:xfrm>
            <a:off x="1031240" y="6084570"/>
            <a:ext cx="6004560" cy="337185"/>
          </a:xfrm>
          <a:prstGeom prst="rect">
            <a:avLst/>
          </a:prstGeom>
          <a:noFill/>
        </p:spPr>
        <p:txBody>
          <a:bodyPr wrap="none" rtlCol="0">
            <a:spAutoFit/>
          </a:bodyPr>
          <a:p>
            <a:pPr algn="l"/>
            <a:r>
              <a:rPr lang="de-DE" altLang="en-US" sz="1600">
                <a:latin typeface="Calibri" charset="0"/>
              </a:rPr>
              <a:t>FASTA format: </a:t>
            </a:r>
            <a:r>
              <a:rPr lang="en-US" sz="1600">
                <a:hlinkClick r:id="rId1" action="ppaction://hlinkfile"/>
              </a:rPr>
              <a:t>https://en.wikipedia.org/wiki/FASTA_format</a:t>
            </a:r>
            <a:endParaRPr lang="en-US" sz="16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FASTQ format</a:t>
            </a:r>
            <a:endParaRPr lang="de-DE" altLang="en-US">
              <a:latin typeface="Calibri" charset="0"/>
            </a:endParaRPr>
          </a:p>
        </p:txBody>
      </p:sp>
      <p:sp>
        <p:nvSpPr>
          <p:cNvPr id="3" name="Content Placeholder 2"/>
          <p:cNvSpPr>
            <a:spLocks noGrp="1"/>
          </p:cNvSpPr>
          <p:nvPr>
            <p:ph idx="1"/>
          </p:nvPr>
        </p:nvSpPr>
        <p:spPr>
          <a:xfrm>
            <a:off x="647700" y="1529715"/>
            <a:ext cx="10515600" cy="2988310"/>
          </a:xfrm>
        </p:spPr>
        <p:txBody>
          <a:bodyPr>
            <a:normAutofit fontScale="60000"/>
          </a:bodyPr>
          <a:p>
            <a:r>
              <a:rPr lang="de-DE" altLang="en-US">
                <a:latin typeface="Calibri" charset="0"/>
              </a:rPr>
              <a:t>Represents a raw readout from a sequencer</a:t>
            </a:r>
            <a:endParaRPr lang="en-US"/>
          </a:p>
          <a:p>
            <a:endParaRPr lang="en-US"/>
          </a:p>
          <a:p>
            <a:r>
              <a:rPr lang="en-US"/>
              <a:t>The first line, starting with `@`, is the sequence identifier.</a:t>
            </a:r>
            <a:endParaRPr lang="en-US"/>
          </a:p>
          <a:p>
            <a:r>
              <a:rPr lang="en-US"/>
              <a:t>The second line is the raw sequence letters.</a:t>
            </a:r>
            <a:endParaRPr lang="en-US"/>
          </a:p>
          <a:p>
            <a:r>
              <a:rPr lang="en-US"/>
              <a:t>The third line starts with a `+` sign and is optionally followed by the same sequence identifier.</a:t>
            </a:r>
            <a:endParaRPr lang="en-US"/>
          </a:p>
          <a:p>
            <a:r>
              <a:rPr lang="en-US"/>
              <a:t>The fourth line encodes the quality values for the sequence in line 2, and must contain the same number of symbols as letters in the sequence.</a:t>
            </a:r>
            <a:endParaRPr lang="en-US"/>
          </a:p>
          <a:p>
            <a:endParaRPr lang="en-US"/>
          </a:p>
          <a:p>
            <a:r>
              <a:rPr lang="en-US"/>
              <a:t>The quality scores are Phred +33 encoded, using ASCII characters to represent the numerical quality scores. This means that each character represents a probability of error for each base call. For example, an ASCII character of 'A' represents a Phred score of 32, which corresponds to a base call accuracy of 99.94%.</a:t>
            </a:r>
            <a:endParaRPr lang="en-US"/>
          </a:p>
        </p:txBody>
      </p:sp>
      <p:sp>
        <p:nvSpPr>
          <p:cNvPr id="4" name="Text Box 3"/>
          <p:cNvSpPr txBox="1"/>
          <p:nvPr/>
        </p:nvSpPr>
        <p:spPr>
          <a:xfrm>
            <a:off x="1153160" y="4518025"/>
            <a:ext cx="7898765" cy="1076325"/>
          </a:xfrm>
          <a:prstGeom prst="rect">
            <a:avLst/>
          </a:prstGeom>
          <a:solidFill>
            <a:schemeClr val="bg1">
              <a:lumMod val="95000"/>
            </a:schemeClr>
          </a:solidFill>
        </p:spPr>
        <p:txBody>
          <a:bodyPr wrap="square" rtlCol="0">
            <a:spAutoFit/>
          </a:bodyPr>
          <a:p>
            <a:r>
              <a:rPr lang="en-US" sz="1600">
                <a:latin typeface="FreeMono" panose="020F0409020205020404" charset="0"/>
                <a:cs typeface="FreeMono" panose="020F0409020205020404" charset="0"/>
                <a:sym typeface="+mn-ea"/>
              </a:rPr>
              <a:t>@SEQ_ID</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sym typeface="+mn-ea"/>
              </a:rPr>
              <a:t>GATTTGGGGTTCAAAGCAGTATCGATCAAATAGTAAATCCATTTGTTCAACTCACAGTTT</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sym typeface="+mn-ea"/>
              </a:rPr>
              <a:t>+</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sym typeface="+mn-ea"/>
              </a:rPr>
              <a:t>!''*((((***+))%%%++)(%%%%).1***-+*''))**55CCF&gt;&gt;&gt;&gt;&gt;&gt;CCCCCCC65</a:t>
            </a:r>
            <a:endParaRPr lang="en-US" sz="1600">
              <a:latin typeface="FreeMono" panose="020F0409020205020404" charset="0"/>
              <a:cs typeface="FreeMono" panose="020F0409020205020404" charset="0"/>
            </a:endParaRPr>
          </a:p>
        </p:txBody>
      </p:sp>
      <p:sp>
        <p:nvSpPr>
          <p:cNvPr id="5" name="Text Box 4"/>
          <p:cNvSpPr txBox="1"/>
          <p:nvPr/>
        </p:nvSpPr>
        <p:spPr>
          <a:xfrm>
            <a:off x="1031240" y="5962015"/>
            <a:ext cx="3010535" cy="337185"/>
          </a:xfrm>
          <a:prstGeom prst="rect">
            <a:avLst/>
          </a:prstGeom>
          <a:noFill/>
        </p:spPr>
        <p:txBody>
          <a:bodyPr wrap="none" rtlCol="0">
            <a:spAutoFit/>
          </a:bodyPr>
          <a:p>
            <a:pPr algn="l"/>
            <a:r>
              <a:rPr lang="de-DE" altLang="en-US" sz="1600">
                <a:latin typeface="Calibri" charset="0"/>
              </a:rPr>
              <a:t>FASTQ format: (Cock, 2010)</a:t>
            </a:r>
            <a:endParaRPr lang="de-DE" altLang="en-US" sz="1600">
              <a:latin typeface="Calibri"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Computational genomics pipelines - alignment</a:t>
            </a:r>
            <a:endParaRPr lang="en-US"/>
          </a:p>
        </p:txBody>
      </p:sp>
      <p:sp>
        <p:nvSpPr>
          <p:cNvPr id="3" name="Content Placeholder 2"/>
          <p:cNvSpPr>
            <a:spLocks noGrp="1"/>
          </p:cNvSpPr>
          <p:nvPr>
            <p:ph idx="1"/>
          </p:nvPr>
        </p:nvSpPr>
        <p:spPr>
          <a:xfrm>
            <a:off x="647700" y="1825625"/>
            <a:ext cx="5507355" cy="4109085"/>
          </a:xfrm>
        </p:spPr>
        <p:txBody>
          <a:bodyPr>
            <a:normAutofit fontScale="70000"/>
          </a:bodyPr>
          <a:p>
            <a:r>
              <a:rPr lang="en-US"/>
              <a:t>Given the output short reads of a NGS sequencer, we want to piece them together in the context of a reference sequence (</a:t>
            </a:r>
            <a:r>
              <a:rPr lang="en-US" b="1"/>
              <a:t>notice how this process builds up on the existence of a reference genome!</a:t>
            </a:r>
            <a:r>
              <a:rPr lang="en-US"/>
              <a:t>)</a:t>
            </a:r>
            <a:endParaRPr lang="en-US"/>
          </a:p>
          <a:p>
            <a:r>
              <a:rPr lang="en-US"/>
              <a:t>In the library preparation there is a step of </a:t>
            </a:r>
            <a:r>
              <a:rPr lang="en-US" b="1"/>
              <a:t>PCR amplification</a:t>
            </a:r>
            <a:r>
              <a:rPr lang="en-US"/>
              <a:t> fundamental to increase the signal for the sequencer. </a:t>
            </a:r>
            <a:endParaRPr lang="en-US"/>
          </a:p>
          <a:p>
            <a:pPr lvl="1"/>
            <a:r>
              <a:rPr lang="en-US"/>
              <a:t>But PCR amplification is not homogenous across the genome. </a:t>
            </a:r>
            <a:endParaRPr lang="en-US"/>
          </a:p>
          <a:p>
            <a:pPr lvl="1"/>
            <a:r>
              <a:rPr lang="en-US"/>
              <a:t>Although necessary during DNA preparation, this </a:t>
            </a:r>
            <a:r>
              <a:rPr lang="en-US" b="1"/>
              <a:t>PCR duplicates</a:t>
            </a:r>
            <a:r>
              <a:rPr lang="en-US"/>
              <a:t> have to be detected later on to have an accurate estimation of an individuals genotype (ie: heterozygous or homozygous)</a:t>
            </a:r>
            <a:endParaRPr lang="en-US"/>
          </a:p>
          <a:p>
            <a:r>
              <a:rPr lang="en-US"/>
              <a:t>There are different approaches to the alignment process but the tool </a:t>
            </a:r>
            <a:r>
              <a:rPr lang="en-US" b="1"/>
              <a:t>bwa</a:t>
            </a:r>
            <a:r>
              <a:rPr lang="en-US"/>
              <a:t> (Li, 2009) using the Burrows-Wheeler transform and its most efficient evolution </a:t>
            </a:r>
            <a:r>
              <a:rPr lang="en-US" b="1"/>
              <a:t>bwa 2</a:t>
            </a:r>
            <a:r>
              <a:rPr lang="en-US"/>
              <a:t> (</a:t>
            </a:r>
            <a:r>
              <a:rPr lang="en-US">
                <a:sym typeface="+mn-ea"/>
              </a:rPr>
              <a:t>Vasimuddin, 2019</a:t>
            </a:r>
            <a:r>
              <a:rPr lang="en-US"/>
              <a:t>) are commonly used.</a:t>
            </a:r>
            <a:endParaRPr lang="en-US"/>
          </a:p>
          <a:p>
            <a:endParaRPr lang="en-US"/>
          </a:p>
          <a:p>
            <a:endParaRPr lang="en-US"/>
          </a:p>
        </p:txBody>
      </p:sp>
      <p:pic>
        <p:nvPicPr>
          <p:cNvPr id="4" name="Picture 3"/>
          <p:cNvPicPr>
            <a:picLocks noChangeAspect="1"/>
          </p:cNvPicPr>
          <p:nvPr/>
        </p:nvPicPr>
        <p:blipFill>
          <a:blip r:embed="rId1"/>
          <a:stretch>
            <a:fillRect/>
          </a:stretch>
        </p:blipFill>
        <p:spPr>
          <a:xfrm>
            <a:off x="6623050" y="1473835"/>
            <a:ext cx="5374005" cy="4627880"/>
          </a:xfrm>
          <a:prstGeom prst="rect">
            <a:avLst/>
          </a:prstGeom>
        </p:spPr>
      </p:pic>
      <p:sp>
        <p:nvSpPr>
          <p:cNvPr id="5" name="Text Box 4"/>
          <p:cNvSpPr txBox="1"/>
          <p:nvPr/>
        </p:nvSpPr>
        <p:spPr>
          <a:xfrm>
            <a:off x="6363335" y="6365240"/>
            <a:ext cx="5491480" cy="275590"/>
          </a:xfrm>
          <a:prstGeom prst="rect">
            <a:avLst/>
          </a:prstGeom>
          <a:noFill/>
        </p:spPr>
        <p:txBody>
          <a:bodyPr wrap="none" rtlCol="0">
            <a:spAutoFit/>
          </a:bodyPr>
          <a:p>
            <a:pPr algn="l"/>
            <a:r>
              <a:rPr lang="en-US" sz="1200"/>
              <a:t>https://eriqande.github.io/eca-bioinf-handbook/figs/pcr-duplicates.svg</a:t>
            </a:r>
            <a:endParaRPr lang="en-US" sz="1200"/>
          </a:p>
        </p:txBody>
      </p:sp>
      <p:sp>
        <p:nvSpPr>
          <p:cNvPr id="6" name="Text Box 5"/>
          <p:cNvSpPr txBox="1"/>
          <p:nvPr/>
        </p:nvSpPr>
        <p:spPr>
          <a:xfrm>
            <a:off x="1847850" y="5843270"/>
            <a:ext cx="3383280" cy="521970"/>
          </a:xfrm>
          <a:prstGeom prst="rect">
            <a:avLst/>
          </a:prstGeom>
          <a:solidFill>
            <a:schemeClr val="accent4">
              <a:lumMod val="20000"/>
              <a:lumOff val="80000"/>
            </a:schemeClr>
          </a:solidFill>
        </p:spPr>
        <p:txBody>
          <a:bodyPr wrap="square" rtlCol="0">
            <a:spAutoFit/>
          </a:bodyPr>
          <a:p>
            <a:r>
              <a:rPr lang="en-US" sz="1400"/>
              <a:t>Standard input: 	FASTQ</a:t>
            </a:r>
            <a:br>
              <a:rPr lang="en-US" sz="1400"/>
            </a:br>
            <a:r>
              <a:rPr lang="en-US" sz="1400"/>
              <a:t>Standard output: 	SAM/BAM</a:t>
            </a:r>
            <a:endParaRPr lang="en-US" sz="14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SAM/BAM format</a:t>
            </a:r>
            <a:endParaRPr lang="de-DE" altLang="en-US">
              <a:latin typeface="Calibri" charset="0"/>
            </a:endParaRPr>
          </a:p>
        </p:txBody>
      </p:sp>
      <p:sp>
        <p:nvSpPr>
          <p:cNvPr id="3" name="Content Placeholder 2"/>
          <p:cNvSpPr>
            <a:spLocks noGrp="1"/>
          </p:cNvSpPr>
          <p:nvPr>
            <p:ph idx="1"/>
          </p:nvPr>
        </p:nvSpPr>
        <p:spPr/>
        <p:txBody>
          <a:bodyPr/>
          <a:p>
            <a:r>
              <a:rPr lang="de-DE" altLang="en-US">
                <a:latin typeface="Calibri" charset="0"/>
              </a:rPr>
              <a:t>Represents the alignment of a read to a reference genome</a:t>
            </a:r>
            <a:endParaRPr lang="de-DE" altLang="en-US">
              <a:latin typeface="Calibri" charset="0"/>
            </a:endParaRPr>
          </a:p>
          <a:p>
            <a:r>
              <a:rPr lang="de-DE" altLang="en-US">
                <a:latin typeface="Calibri" charset="0"/>
              </a:rPr>
              <a:t>It provides among other things:</a:t>
            </a:r>
            <a:endParaRPr lang="de-DE" altLang="en-US">
              <a:latin typeface="Calibri" charset="0"/>
            </a:endParaRPr>
          </a:p>
          <a:p>
            <a:pPr lvl="1"/>
            <a:r>
              <a:rPr lang="de-DE" altLang="en-US">
                <a:latin typeface="Calibri" charset="0"/>
              </a:rPr>
              <a:t>the coordinates where the read is mapped in the reference</a:t>
            </a:r>
            <a:endParaRPr lang="de-DE" altLang="en-US">
              <a:latin typeface="Calibri" charset="0"/>
            </a:endParaRPr>
          </a:p>
          <a:p>
            <a:pPr lvl="1"/>
            <a:r>
              <a:rPr lang="de-DE" altLang="en-US">
                <a:latin typeface="Calibri" charset="0"/>
              </a:rPr>
              <a:t>the mapping quality (MQ)</a:t>
            </a:r>
            <a:endParaRPr lang="de-DE" altLang="en-US">
              <a:latin typeface="Calibri" charset="0"/>
            </a:endParaRPr>
          </a:p>
          <a:p>
            <a:pPr lvl="1"/>
            <a:r>
              <a:rPr lang="de-DE" altLang="en-US">
                <a:latin typeface="Calibri" charset="0"/>
              </a:rPr>
              <a:t>CIGAR string that encodes if the mapping contains insertions or deletions</a:t>
            </a:r>
            <a:endParaRPr lang="de-DE" altLang="en-US">
              <a:latin typeface="Calibri" charset="0"/>
            </a:endParaRPr>
          </a:p>
        </p:txBody>
      </p:sp>
      <p:sp>
        <p:nvSpPr>
          <p:cNvPr id="4" name="Text Box 3"/>
          <p:cNvSpPr txBox="1"/>
          <p:nvPr/>
        </p:nvSpPr>
        <p:spPr>
          <a:xfrm>
            <a:off x="1031240" y="3795395"/>
            <a:ext cx="7898765" cy="1814830"/>
          </a:xfrm>
          <a:prstGeom prst="rect">
            <a:avLst/>
          </a:prstGeom>
          <a:solidFill>
            <a:schemeClr val="bg1">
              <a:lumMod val="95000"/>
            </a:schemeClr>
          </a:solidFill>
        </p:spPr>
        <p:txBody>
          <a:bodyPr wrap="square" rtlCol="0">
            <a:spAutoFit/>
          </a:bodyPr>
          <a:p>
            <a:r>
              <a:rPr lang="en-US" sz="1600">
                <a:latin typeface="FreeMono" panose="020F0409020205020404" charset="0"/>
                <a:cs typeface="FreeMono" panose="020F0409020205020404" charset="0"/>
              </a:rPr>
              <a:t>@HD VN:1.5  SO:coordinate</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@SQ SN:</a:t>
            </a:r>
            <a:r>
              <a:rPr lang="de-DE" altLang="en-US" sz="1600">
                <a:latin typeface="FreeMono" panose="020F0409020205020404" charset="0"/>
                <a:cs typeface="FreeMono" panose="020F0409020205020404" charset="0"/>
              </a:rPr>
              <a:t>chr22</a:t>
            </a:r>
            <a:r>
              <a:rPr lang="en-US" sz="1600">
                <a:latin typeface="FreeMono" panose="020F0409020205020404" charset="0"/>
                <a:cs typeface="FreeMono" panose="020F0409020205020404" charset="0"/>
              </a:rPr>
              <a:t>  LN:</a:t>
            </a:r>
            <a:r>
              <a:rPr lang="de-DE" altLang="en-US" sz="1600">
                <a:latin typeface="FreeMono" panose="020F0409020205020404" charset="0"/>
                <a:cs typeface="FreeMono" panose="020F0409020205020404" charset="0"/>
              </a:rPr>
              <a:t>1000000</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r001 99 </a:t>
            </a:r>
            <a:r>
              <a:rPr lang="de-DE" altLang="en-US" sz="1600">
                <a:latin typeface="FreeMono" panose="020F0409020205020404" charset="0"/>
                <a:cs typeface="FreeMono" panose="020F0409020205020404" charset="0"/>
                <a:sym typeface="+mn-ea"/>
              </a:rPr>
              <a:t>chr22</a:t>
            </a:r>
            <a:r>
              <a:rPr lang="en-US" sz="1600">
                <a:latin typeface="FreeMono" panose="020F0409020205020404" charset="0"/>
                <a:cs typeface="FreeMono" panose="020F0409020205020404" charset="0"/>
              </a:rPr>
              <a:t> 7 30 8M2I4M1D3M = 37 39 TTAGATAAAGGATACTG *</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r002 0 </a:t>
            </a:r>
            <a:r>
              <a:rPr lang="de-DE" altLang="en-US" sz="1600">
                <a:latin typeface="FreeMono" panose="020F0409020205020404" charset="0"/>
                <a:cs typeface="FreeMono" panose="020F0409020205020404" charset="0"/>
                <a:sym typeface="+mn-ea"/>
              </a:rPr>
              <a:t>chr22</a:t>
            </a:r>
            <a:r>
              <a:rPr lang="en-US" sz="1600">
                <a:latin typeface="FreeMono" panose="020F0409020205020404" charset="0"/>
                <a:cs typeface="FreeMono" panose="020F0409020205020404" charset="0"/>
              </a:rPr>
              <a:t> 9 30 3S6M1P1I4M * 0 0 AAAAGATAAGGATA *</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r003 0 </a:t>
            </a:r>
            <a:r>
              <a:rPr lang="de-DE" altLang="en-US" sz="1600">
                <a:latin typeface="FreeMono" panose="020F0409020205020404" charset="0"/>
                <a:cs typeface="FreeMono" panose="020F0409020205020404" charset="0"/>
                <a:sym typeface="+mn-ea"/>
              </a:rPr>
              <a:t>chr22</a:t>
            </a:r>
            <a:r>
              <a:rPr lang="en-US" sz="1600">
                <a:latin typeface="FreeMono" panose="020F0409020205020404" charset="0"/>
                <a:cs typeface="FreeMono" panose="020F0409020205020404" charset="0"/>
              </a:rPr>
              <a:t> 9 30 5S6M * 0 0 GCCTAAGCTAA * SA:Z:ref,29,-,6H5M,17,0;</a:t>
            </a:r>
            <a:endParaRPr lang="en-US" sz="1600">
              <a:latin typeface="FreeMono" panose="020F0409020205020404" charset="0"/>
              <a:cs typeface="FreeMono" panose="020F0409020205020404" charset="0"/>
            </a:endParaRPr>
          </a:p>
          <a:p>
            <a:r>
              <a:rPr lang="en-US" sz="1600">
                <a:latin typeface="FreeMono" panose="020F0409020205020404" charset="0"/>
                <a:cs typeface="FreeMono" panose="020F0409020205020404" charset="0"/>
              </a:rPr>
              <a:t>r004 0 </a:t>
            </a:r>
            <a:r>
              <a:rPr lang="de-DE" altLang="en-US" sz="1600">
                <a:latin typeface="FreeMono" panose="020F0409020205020404" charset="0"/>
                <a:cs typeface="FreeMono" panose="020F0409020205020404" charset="0"/>
                <a:sym typeface="+mn-ea"/>
              </a:rPr>
              <a:t>chr22</a:t>
            </a:r>
            <a:r>
              <a:rPr lang="en-US" sz="1600">
                <a:latin typeface="FreeMono" panose="020F0409020205020404" charset="0"/>
                <a:cs typeface="FreeMono" panose="020F0409020205020404" charset="0"/>
              </a:rPr>
              <a:t> 16 30 6M14N5M * 0 0 ATAGCTTCAGC *</a:t>
            </a:r>
            <a:endParaRPr lang="en-US" sz="1600">
              <a:latin typeface="FreeMono" panose="020F0409020205020404" charset="0"/>
              <a:cs typeface="FreeMono" panose="020F0409020205020404" charset="0"/>
            </a:endParaRPr>
          </a:p>
        </p:txBody>
      </p:sp>
      <p:sp>
        <p:nvSpPr>
          <p:cNvPr id="5" name="Text Box 4"/>
          <p:cNvSpPr txBox="1"/>
          <p:nvPr/>
        </p:nvSpPr>
        <p:spPr>
          <a:xfrm>
            <a:off x="1031240" y="6084570"/>
            <a:ext cx="8177530" cy="337185"/>
          </a:xfrm>
          <a:prstGeom prst="rect">
            <a:avLst/>
          </a:prstGeom>
          <a:noFill/>
        </p:spPr>
        <p:txBody>
          <a:bodyPr wrap="none" rtlCol="0">
            <a:spAutoFit/>
          </a:bodyPr>
          <a:p>
            <a:pPr algn="l"/>
            <a:r>
              <a:rPr lang="de-DE" altLang="en-US" sz="1600">
                <a:latin typeface="Calibri" charset="0"/>
              </a:rPr>
              <a:t>SAM/BAM format specification: </a:t>
            </a:r>
            <a:r>
              <a:rPr lang="en-US" sz="1600">
                <a:hlinkClick r:id="rId1" action="ppaction://hlinkfile"/>
              </a:rPr>
              <a:t>https://samtools.github.io/hts-specs/SAMv1.pdf</a:t>
            </a:r>
            <a:endParaRPr lang="en-US" sz="16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1800"/>
              <a:t>Computational genomics pipelines - variant calling (small and germline)</a:t>
            </a:r>
            <a:endParaRPr lang="en-US" sz="1800"/>
          </a:p>
        </p:txBody>
      </p:sp>
      <p:sp>
        <p:nvSpPr>
          <p:cNvPr id="5" name="Text Box 4"/>
          <p:cNvSpPr txBox="1"/>
          <p:nvPr/>
        </p:nvSpPr>
        <p:spPr>
          <a:xfrm>
            <a:off x="6278245" y="5114925"/>
            <a:ext cx="5446395" cy="275590"/>
          </a:xfrm>
          <a:prstGeom prst="rect">
            <a:avLst/>
          </a:prstGeom>
          <a:noFill/>
        </p:spPr>
        <p:txBody>
          <a:bodyPr wrap="none" rtlCol="0">
            <a:spAutoFit/>
          </a:bodyPr>
          <a:p>
            <a:pPr algn="l"/>
            <a:r>
              <a:rPr lang="en-US" sz="1200"/>
              <a:t>Figure 1 from </a:t>
            </a:r>
            <a:r>
              <a:rPr lang="en-US" sz="1200">
                <a:hlinkClick r:id="rId1" tooltip="" action="ppaction://hlinkfile"/>
              </a:rPr>
              <a:t>https://doi.org/10.1002/humu.24311</a:t>
            </a:r>
            <a:r>
              <a:rPr lang="en-US" sz="1200"/>
              <a:t> (Zverinova, 2021)</a:t>
            </a:r>
            <a:endParaRPr lang="en-US" sz="1200"/>
          </a:p>
        </p:txBody>
      </p:sp>
      <p:sp>
        <p:nvSpPr>
          <p:cNvPr id="7" name="Text Box 6"/>
          <p:cNvSpPr txBox="1"/>
          <p:nvPr/>
        </p:nvSpPr>
        <p:spPr>
          <a:xfrm>
            <a:off x="7447280" y="5882640"/>
            <a:ext cx="3383280" cy="521970"/>
          </a:xfrm>
          <a:prstGeom prst="rect">
            <a:avLst/>
          </a:prstGeom>
          <a:solidFill>
            <a:schemeClr val="accent4">
              <a:lumMod val="20000"/>
              <a:lumOff val="80000"/>
            </a:schemeClr>
          </a:solidFill>
        </p:spPr>
        <p:txBody>
          <a:bodyPr wrap="square" rtlCol="0">
            <a:spAutoFit/>
          </a:bodyPr>
          <a:p>
            <a:r>
              <a:rPr lang="en-US" sz="1400"/>
              <a:t>Standard input: 	SAM/BAM</a:t>
            </a:r>
            <a:br>
              <a:rPr lang="en-US" sz="1400"/>
            </a:br>
            <a:r>
              <a:rPr lang="en-US" sz="1400"/>
              <a:t>Standard output: 	VCF</a:t>
            </a:r>
            <a:endParaRPr lang="en-US" sz="1400"/>
          </a:p>
        </p:txBody>
      </p:sp>
      <p:pic>
        <p:nvPicPr>
          <p:cNvPr id="9" name="Content Placeholder 8"/>
          <p:cNvPicPr>
            <a:picLocks noChangeAspect="1"/>
          </p:cNvPicPr>
          <p:nvPr>
            <p:ph idx="1"/>
          </p:nvPr>
        </p:nvPicPr>
        <p:blipFill>
          <a:blip r:embed="rId2"/>
          <a:stretch>
            <a:fillRect/>
          </a:stretch>
        </p:blipFill>
        <p:spPr>
          <a:xfrm>
            <a:off x="6289040" y="2169795"/>
            <a:ext cx="5574665" cy="2602230"/>
          </a:xfrm>
          <a:prstGeom prst="rect">
            <a:avLst/>
          </a:prstGeom>
        </p:spPr>
      </p:pic>
      <p:sp>
        <p:nvSpPr>
          <p:cNvPr id="10" name="Content Placeholder 2"/>
          <p:cNvSpPr>
            <a:spLocks noGrp="1"/>
          </p:cNvSpPr>
          <p:nvPr/>
        </p:nvSpPr>
        <p:spPr>
          <a:xfrm>
            <a:off x="647700" y="1509395"/>
            <a:ext cx="5233670" cy="511048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sz="1000"/>
              <a:t>Given a set of aligned reads (allowing mismatches!) we aim to identify those position that do not match the reference genome (ie: mutations) and their genotype (ie: homozygous or heterozygous)</a:t>
            </a:r>
            <a:endParaRPr lang="en-US" sz="1000"/>
          </a:p>
          <a:p>
            <a:r>
              <a:rPr lang="en-US" sz="1000"/>
              <a:t>Challenges:</a:t>
            </a:r>
            <a:endParaRPr lang="en-US" sz="1000"/>
          </a:p>
          <a:p>
            <a:pPr lvl="1"/>
            <a:r>
              <a:rPr lang="en-US" sz="920"/>
              <a:t>The sequencing error rate in NGS is not negligible (0.24 ± 0.06% per base </a:t>
            </a:r>
            <a:r>
              <a:rPr lang="en-US" sz="920">
                <a:hlinkClick r:id="rId3" tooltip="" action="ppaction://hlinkfile"/>
              </a:rPr>
              <a:t>(Pfeiffer, 2018)</a:t>
            </a:r>
            <a:r>
              <a:rPr lang="en-US" sz="920"/>
              <a:t>) </a:t>
            </a:r>
            <a:r>
              <a:rPr lang="en-US" sz="920">
                <a:sym typeface="+mn-ea"/>
              </a:rPr>
              <a:t>and is not homogenous across the genome</a:t>
            </a:r>
            <a:endParaRPr lang="en-US" sz="920">
              <a:sym typeface="+mn-ea"/>
            </a:endParaRPr>
          </a:p>
          <a:p>
            <a:pPr lvl="1"/>
            <a:r>
              <a:rPr lang="en-US" sz="920"/>
              <a:t>The long read sequencing error rate is much higher (10-12 % </a:t>
            </a:r>
            <a:r>
              <a:rPr lang="en-US" sz="920">
                <a:hlinkClick r:id="rId4" tooltip="" action="ppaction://hlinkfile"/>
              </a:rPr>
              <a:t>(Morisse, 2021)</a:t>
            </a:r>
            <a:r>
              <a:rPr lang="en-US" sz="920"/>
              <a:t>)</a:t>
            </a:r>
            <a:endParaRPr lang="en-US" sz="920"/>
          </a:p>
          <a:p>
            <a:pPr lvl="1"/>
            <a:r>
              <a:rPr lang="en-US" sz="920"/>
              <a:t>In short read sequencing there are PCR duplicates that need to be handled</a:t>
            </a:r>
            <a:endParaRPr lang="en-US" sz="920"/>
          </a:p>
          <a:p>
            <a:pPr lvl="1"/>
            <a:r>
              <a:rPr lang="en-US" sz="920"/>
              <a:t>In diploid organisms, the patterns of homozygous and heterozygous positions are different</a:t>
            </a:r>
            <a:endParaRPr lang="en-US" sz="920"/>
          </a:p>
          <a:p>
            <a:pPr lvl="1"/>
            <a:r>
              <a:rPr lang="en-US" sz="920"/>
              <a:t>There are also PCR enrichment and alignment errors</a:t>
            </a:r>
            <a:endParaRPr lang="en-US" sz="920"/>
          </a:p>
          <a:p>
            <a:pPr lvl="1"/>
            <a:r>
              <a:rPr lang="en-US" sz="920"/>
              <a:t>The genome contain repetitive sequences larger than the read lenght</a:t>
            </a:r>
            <a:endParaRPr lang="en-US" sz="920"/>
          </a:p>
          <a:p>
            <a:pPr lvl="1"/>
            <a:r>
              <a:rPr lang="en-US" sz="920"/>
              <a:t>The reference genome is a chimeric sequence not accurately representing most human populations</a:t>
            </a:r>
            <a:endParaRPr lang="en-US" sz="920"/>
          </a:p>
          <a:p>
            <a:pPr lvl="0"/>
            <a:r>
              <a:rPr lang="en-US" sz="1000"/>
              <a:t>The standard variant calling process aims to capture germline mutations in the DNA. </a:t>
            </a:r>
            <a:endParaRPr lang="en-US" sz="1000"/>
          </a:p>
          <a:p>
            <a:pPr lvl="1"/>
            <a:r>
              <a:rPr lang="en-US" sz="920"/>
              <a:t>This can also be applicable to families, hence mendelian inheritance can help further categorize mutations into inherited or novel</a:t>
            </a:r>
            <a:endParaRPr lang="en-US" sz="920"/>
          </a:p>
          <a:p>
            <a:pPr lvl="1"/>
            <a:r>
              <a:rPr lang="en-US" sz="920"/>
              <a:t>But there are also approaches to capture mutations in RNA and somatic mutations in tumor-normal pairs</a:t>
            </a:r>
            <a:endParaRPr lang="en-US" sz="920"/>
          </a:p>
          <a:p>
            <a:pPr lvl="0"/>
            <a:r>
              <a:rPr lang="en-US" sz="1000"/>
              <a:t>Applications:</a:t>
            </a:r>
            <a:endParaRPr lang="en-US" sz="1000"/>
          </a:p>
          <a:p>
            <a:pPr lvl="1"/>
            <a:r>
              <a:rPr lang="en-US" sz="920"/>
              <a:t>Diagnostic of rare diseases</a:t>
            </a:r>
            <a:endParaRPr lang="en-US" sz="920"/>
          </a:p>
          <a:p>
            <a:pPr lvl="1"/>
            <a:r>
              <a:rPr lang="en-US" sz="920"/>
              <a:t>Neonatal screening</a:t>
            </a:r>
            <a:endParaRPr lang="en-US" sz="920"/>
          </a:p>
          <a:p>
            <a:pPr lvl="1"/>
            <a:r>
              <a:rPr lang="en-US" sz="920"/>
              <a:t>Oncological treatment or clinical trial recruitment</a:t>
            </a:r>
            <a:endParaRPr lang="en-US" sz="920"/>
          </a:p>
          <a:p>
            <a:pPr lvl="1"/>
            <a:r>
              <a:rPr lang="en-US" sz="920"/>
              <a:t>Direct-To-Consumer genetics</a:t>
            </a:r>
            <a:endParaRPr lang="en-US" sz="920"/>
          </a:p>
          <a:p>
            <a:pPr lvl="1"/>
            <a:r>
              <a:rPr lang="en-US" sz="920"/>
              <a:t>Research on disease etiology</a:t>
            </a:r>
            <a:endParaRPr lang="en-US" sz="920"/>
          </a:p>
          <a:p>
            <a:pPr lvl="1"/>
            <a:endParaRPr lang="en-US" sz="92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VCF format</a:t>
            </a:r>
            <a:endParaRPr lang="de-DE" altLang="en-US">
              <a:latin typeface="Calibri" charset="0"/>
            </a:endParaRPr>
          </a:p>
        </p:txBody>
      </p:sp>
      <p:sp>
        <p:nvSpPr>
          <p:cNvPr id="3" name="Content Placeholder 2"/>
          <p:cNvSpPr>
            <a:spLocks noGrp="1"/>
          </p:cNvSpPr>
          <p:nvPr>
            <p:ph idx="1"/>
          </p:nvPr>
        </p:nvSpPr>
        <p:spPr>
          <a:xfrm>
            <a:off x="647700" y="1583690"/>
            <a:ext cx="10515600" cy="4393565"/>
          </a:xfrm>
        </p:spPr>
        <p:txBody>
          <a:bodyPr>
            <a:normAutofit fontScale="70000"/>
          </a:bodyPr>
          <a:p>
            <a:r>
              <a:rPr lang="en-US"/>
              <a:t>Represent genomic mutations</a:t>
            </a:r>
            <a:endParaRPr lang="en-US"/>
          </a:p>
          <a:p>
            <a:pPr lvl="1"/>
            <a:r>
              <a:rPr lang="en-US"/>
              <a:t>Mostly used for </a:t>
            </a:r>
            <a:r>
              <a:rPr lang="en-US" b="1"/>
              <a:t>Single Nucleotide Variants (SNVs)</a:t>
            </a:r>
            <a:r>
              <a:rPr lang="en-US"/>
              <a:t> and </a:t>
            </a:r>
            <a:r>
              <a:rPr lang="en-US" b="1"/>
              <a:t>small indels</a:t>
            </a:r>
            <a:r>
              <a:rPr lang="en-US"/>
              <a:t> (&lt; 50 bp)</a:t>
            </a:r>
            <a:endParaRPr lang="en-US"/>
          </a:p>
          <a:p>
            <a:pPr lvl="1"/>
            <a:r>
              <a:rPr lang="en-US"/>
              <a:t>Also supports </a:t>
            </a:r>
            <a:r>
              <a:rPr lang="en-US" b="1"/>
              <a:t>Structural Variants (SVs)</a:t>
            </a:r>
            <a:r>
              <a:rPr lang="en-US"/>
              <a:t> incuding large indels, translocations, duplications, inversions, fusions and Copy Number Variants (CNVs)</a:t>
            </a:r>
            <a:endParaRPr lang="en-US"/>
          </a:p>
          <a:p>
            <a:pPr lvl="0"/>
            <a:r>
              <a:rPr lang="en-US" sz="2000"/>
              <a:t>Every mutation may be annotated at two levels</a:t>
            </a:r>
            <a:endParaRPr lang="en-US" sz="2000"/>
          </a:p>
          <a:p>
            <a:pPr lvl="1"/>
            <a:r>
              <a:rPr lang="en-US" sz="1800"/>
              <a:t>INFO: mutation annotations (eg: amino acid change)</a:t>
            </a:r>
            <a:endParaRPr lang="en-US" sz="1800"/>
          </a:p>
          <a:p>
            <a:pPr lvl="1"/>
            <a:r>
              <a:rPr lang="en-US" sz="1800"/>
              <a:t>FORMAT: mutation observation annotation (eg: number of supporting reads)</a:t>
            </a:r>
            <a:endParaRPr lang="en-US"/>
          </a:p>
          <a:p>
            <a:pPr lvl="0"/>
            <a:r>
              <a:rPr lang="en-US"/>
              <a:t>Also contains metadata in lines preceded by ##</a:t>
            </a:r>
            <a:endParaRPr lang="en-US"/>
          </a:p>
          <a:p>
            <a:pPr lvl="0"/>
            <a:endParaRPr lang="en-US"/>
          </a:p>
          <a:p>
            <a:pPr lvl="0"/>
            <a:r>
              <a:rPr lang="en-US"/>
              <a:t>VCFs may hold the mutations of single individual, a family or a large cohort. This make the format flexible enough to cover a wide range of use cases in research and clinical practice</a:t>
            </a:r>
            <a:endParaRPr lang="en-US"/>
          </a:p>
          <a:p>
            <a:pPr lvl="0"/>
            <a:r>
              <a:rPr lang="en-US"/>
              <a:t>Most variant callers provide their output in VCF format (ie: GATK, Strelka, LoFreq)</a:t>
            </a:r>
            <a:endParaRPr lang="en-US"/>
          </a:p>
          <a:p>
            <a:pPr lvl="0"/>
            <a:r>
              <a:rPr lang="en-US"/>
              <a:t>Several tools exist for handling of VCFs:</a:t>
            </a:r>
            <a:endParaRPr lang="en-US"/>
          </a:p>
          <a:p>
            <a:pPr lvl="1"/>
            <a:r>
              <a:rPr lang="en-US"/>
              <a:t>The most used these days is </a:t>
            </a:r>
            <a:r>
              <a:rPr lang="en-US" b="1"/>
              <a:t>BCFtools </a:t>
            </a:r>
            <a:r>
              <a:rPr lang="en-US"/>
              <a:t>(Danecek, 2021) </a:t>
            </a:r>
            <a:r>
              <a:rPr lang="en-US">
                <a:hlinkClick r:id="rId1" action="ppaction://hlinkfile"/>
              </a:rPr>
              <a:t>https://samtools.github.io/bcftools/bcftools.html</a:t>
            </a:r>
            <a:endParaRPr lang="en-US"/>
          </a:p>
          <a:p>
            <a:pPr lvl="1"/>
            <a:r>
              <a:rPr lang="en-US" b="1"/>
              <a:t>VCFtools</a:t>
            </a:r>
            <a:r>
              <a:rPr lang="en-US"/>
              <a:t> is an older but also popular choice</a:t>
            </a:r>
            <a:endParaRPr lang="en-US"/>
          </a:p>
          <a:p>
            <a:pPr lvl="0"/>
            <a:r>
              <a:rPr lang="en-US"/>
              <a:t>The binary version of VCF is called Binary Variant Call Format (BCF)</a:t>
            </a:r>
            <a:endParaRPr lang="en-US"/>
          </a:p>
          <a:p>
            <a:pPr lvl="0"/>
            <a:endParaRPr lang="en-US"/>
          </a:p>
        </p:txBody>
      </p:sp>
      <p:sp>
        <p:nvSpPr>
          <p:cNvPr id="5" name="Text Box 4"/>
          <p:cNvSpPr txBox="1"/>
          <p:nvPr/>
        </p:nvSpPr>
        <p:spPr>
          <a:xfrm>
            <a:off x="1031240" y="6084570"/>
            <a:ext cx="7645400" cy="337185"/>
          </a:xfrm>
          <a:prstGeom prst="rect">
            <a:avLst/>
          </a:prstGeom>
          <a:noFill/>
        </p:spPr>
        <p:txBody>
          <a:bodyPr wrap="none" rtlCol="0">
            <a:spAutoFit/>
          </a:bodyPr>
          <a:p>
            <a:pPr algn="l"/>
            <a:r>
              <a:rPr lang="de-DE" altLang="en-US" sz="1600">
                <a:latin typeface="Calibri" charset="0"/>
              </a:rPr>
              <a:t>VCF format specification: </a:t>
            </a:r>
            <a:r>
              <a:rPr lang="en-US" sz="1600">
                <a:hlinkClick r:id="rId2" action="ppaction://hlinkfile"/>
              </a:rPr>
              <a:t>http://samtools.github.io/hts-specs/VCFv4.4.pdf</a:t>
            </a:r>
            <a:endParaRPr lang="en-US"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VCF format</a:t>
            </a:r>
            <a:r>
              <a:rPr lang="en-US" altLang="de-DE">
                <a:latin typeface="Calibri" charset="0"/>
              </a:rPr>
              <a:t> - representing SNVs and small indels</a:t>
            </a:r>
            <a:endParaRPr lang="en-US" altLang="de-DE">
              <a:latin typeface="Calibri" charset="0"/>
            </a:endParaRPr>
          </a:p>
        </p:txBody>
      </p:sp>
      <p:sp>
        <p:nvSpPr>
          <p:cNvPr id="3" name="Content Placeholder 2"/>
          <p:cNvSpPr>
            <a:spLocks noGrp="1"/>
          </p:cNvSpPr>
          <p:nvPr>
            <p:ph idx="1"/>
          </p:nvPr>
        </p:nvSpPr>
        <p:spPr>
          <a:xfrm>
            <a:off x="647700" y="1825625"/>
            <a:ext cx="10515600" cy="3791585"/>
          </a:xfrm>
          <a:solidFill>
            <a:schemeClr val="bg1">
              <a:lumMod val="95000"/>
            </a:schemeClr>
          </a:solidFill>
        </p:spPr>
        <p:txBody>
          <a:bodyPr>
            <a:normAutofit fontScale="55000"/>
          </a:bodyPr>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##fileformat=VCFv4.4</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##fileDate=20090805</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##source=myImputationProgramV3.1</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##reference=file:///seq/references/1000GenomesPilot-NCBI36.fasta</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##contig=&lt;ID=20,length=62435964,assembly=B36,md5=f126cdf8a6e0c7f379d618ff66beb2da,species="Homo sapiens",taxonomy=x&gt;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##phasing=partial</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##INFO=&lt;ID=NS,Number=1,Type=Integer,Description="Number of Samples With Data"&gt;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##INFO=&lt;ID=DP,Number=1,Type=Integer,Description="Total Depth"&gt;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##INFO=&lt;ID=AF,Number=A,Type=Float,Description="Allele Frequency"&gt;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##INFO=&lt;ID=AA,Number=1,Type=String,Description="Ancestral Allele"&gt;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##INFO=&lt;ID=DB,Number=0,Type=Flag,Description="dbSNP membership, build 129"&gt;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##INFO=&lt;ID=H2,Number=0,Type=Flag,Description="HapMap2 membership"&gt;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##FILTER=&lt;ID=q10,Description="Quality below 10"&gt;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##FILTER=&lt;ID=s50,Description="Less than 50% of samples have data"&gt;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##FORMAT=&lt;ID=GT,Number=1,Type=String,Description="Genotype"&gt;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##FORMAT=&lt;ID=GQ,Number=1,Type=Integer,Description="Genotype Quality"&gt;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##FORMAT=&lt;ID=DP,Number=1,Type=Integer,Description="Read Depth"&gt;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##FORMAT=&lt;ID=HQ,Number=2,Type=Integer,Description="Haplotype Quality"&gt;</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#CHROM POS ID REF ALT QUAL FILTER INFO FORMAT NA00001 NA00002 NA00003</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20 14370 rs6054257 G A 29 PASS NS=3;DP=14;AF=0.5;DB;H2 GT:GQ:DP:HQ 0|0:48:1:51,51 1|0:48:8:51,51 1/1:43:5:.,.</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20 17330 . T A 3 q10 NS=3;DP=11;AF=0.017 GT:GQ:DP:HQ 0|0:49:3:58,50 0|1:3:5:65,3 0/0:41:3</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20 1110696 rs6040355 A G,T 67 PASS NS=2;DP=10;AF=0.333,0.667;AA=T;DB GT:GQ:DP:HQ 1|2:21:6:23,27 2|1:2:0:18,2 2/2:35:4</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20 1230237 . T . 47 PASS NS=3;DP=13;AA=T GT:GQ:DP:HQ 0|0:54:7:56,60 0|0:48:4:51,51 0/0:61:2</a:t>
            </a:r>
            <a:endParaRPr lang="en-US">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a:solidFill>
                  <a:schemeClr val="tx1"/>
                </a:solidFill>
                <a:latin typeface="FreeMono" panose="020F0409020205020404" charset="0"/>
                <a:cs typeface="FreeMono" panose="020F0409020205020404" charset="0"/>
              </a:rPr>
              <a:t>20 1234567 microsat1 GTC G,GTCT 50 PASS NS=3;DP=9;AA=G GT:GQ:DP 0/1:35:4 0/2:17:2 1/1:40:3</a:t>
            </a:r>
            <a:endParaRPr lang="en-US">
              <a:solidFill>
                <a:schemeClr val="tx1"/>
              </a:solidFill>
              <a:latin typeface="FreeMono" panose="020F0409020205020404" charset="0"/>
              <a:cs typeface="FreeMono" panose="020F0409020205020404" charset="0"/>
            </a:endParaRPr>
          </a:p>
        </p:txBody>
      </p:sp>
      <p:sp>
        <p:nvSpPr>
          <p:cNvPr id="5" name="Text Box 4"/>
          <p:cNvSpPr txBox="1"/>
          <p:nvPr/>
        </p:nvSpPr>
        <p:spPr>
          <a:xfrm>
            <a:off x="1031240" y="6084570"/>
            <a:ext cx="7645400" cy="337185"/>
          </a:xfrm>
          <a:prstGeom prst="rect">
            <a:avLst/>
          </a:prstGeom>
          <a:noFill/>
        </p:spPr>
        <p:txBody>
          <a:bodyPr wrap="none" rtlCol="0">
            <a:spAutoFit/>
          </a:bodyPr>
          <a:p>
            <a:pPr algn="l"/>
            <a:r>
              <a:rPr lang="de-DE" altLang="en-US" sz="1600">
                <a:latin typeface="Calibri" charset="0"/>
              </a:rPr>
              <a:t>VCF format specification: </a:t>
            </a:r>
            <a:r>
              <a:rPr lang="en-US" sz="1600">
                <a:hlinkClick r:id="rId1" action="ppaction://hlinkfile"/>
              </a:rPr>
              <a:t>http://samtools.github.io/hts-specs/VCFv4.4.pdf</a:t>
            </a:r>
            <a:endParaRPr lang="en-US" sz="16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Indexing files with genomic coordinates</a:t>
            </a:r>
            <a:endParaRPr lang="de-DE" altLang="en-US">
              <a:latin typeface="Calibri" charset="0"/>
            </a:endParaRPr>
          </a:p>
        </p:txBody>
      </p:sp>
      <p:sp>
        <p:nvSpPr>
          <p:cNvPr id="3" name="Content Placeholder 2"/>
          <p:cNvSpPr>
            <a:spLocks noGrp="1"/>
          </p:cNvSpPr>
          <p:nvPr>
            <p:ph idx="1"/>
          </p:nvPr>
        </p:nvSpPr>
        <p:spPr/>
        <p:txBody>
          <a:bodyPr/>
          <a:p>
            <a:r>
              <a:rPr lang="de-DE" altLang="en-US">
                <a:latin typeface="Calibri" charset="0"/>
              </a:rPr>
              <a:t>Genomic files may be large</a:t>
            </a:r>
            <a:endParaRPr lang="de-DE" altLang="en-US">
              <a:latin typeface="Calibri" charset="0"/>
            </a:endParaRPr>
          </a:p>
          <a:p>
            <a:pPr lvl="1"/>
            <a:r>
              <a:rPr lang="de-DE" altLang="en-US">
                <a:latin typeface="Calibri" charset="0"/>
              </a:rPr>
              <a:t>WES BAM with 40x may be around 6 GB</a:t>
            </a:r>
            <a:endParaRPr lang="de-DE" altLang="en-US">
              <a:latin typeface="Calibri" charset="0"/>
            </a:endParaRPr>
          </a:p>
          <a:p>
            <a:pPr lvl="1"/>
            <a:r>
              <a:rPr lang="de-DE" altLang="en-US">
                <a:latin typeface="Calibri" charset="0"/>
              </a:rPr>
              <a:t>WGS BAM with 40x may be around 100 GB</a:t>
            </a:r>
            <a:endParaRPr lang="de-DE" altLang="en-US">
              <a:latin typeface="Calibri" charset="0"/>
            </a:endParaRPr>
          </a:p>
          <a:p>
            <a:pPr lvl="1"/>
            <a:r>
              <a:rPr lang="de-DE" altLang="en-US">
                <a:latin typeface="Calibri" charset="0"/>
              </a:rPr>
              <a:t>VCFs, BEDs and other formats may also be large when aggregated</a:t>
            </a:r>
            <a:endParaRPr lang="de-DE" altLang="en-US">
              <a:latin typeface="Calibri" charset="0"/>
            </a:endParaRPr>
          </a:p>
          <a:p>
            <a:pPr lvl="0"/>
            <a:r>
              <a:rPr lang="de-DE" altLang="en-US">
                <a:latin typeface="Calibri" charset="0"/>
              </a:rPr>
              <a:t>BAM binary files have their own indexing method</a:t>
            </a:r>
            <a:endParaRPr lang="de-DE" altLang="en-US">
              <a:latin typeface="Calibri" charset="0"/>
            </a:endParaRPr>
          </a:p>
          <a:p>
            <a:pPr lvl="0"/>
            <a:r>
              <a:rPr lang="de-DE" altLang="en-US">
                <a:latin typeface="Calibri" charset="0"/>
              </a:rPr>
              <a:t>For other tab-separated files there is bgzip compression and tabix (Li, 2011) that can create an index on genomic coordinates over an arbitrary set of columns based on the same method as BAM files</a:t>
            </a:r>
            <a:endParaRPr lang="de-DE" altLang="en-US">
              <a:latin typeface="Calibri" charset="0"/>
            </a:endParaRPr>
          </a:p>
          <a:p>
            <a:pPr lvl="0"/>
            <a:endParaRPr lang="de-DE" altLang="en-US">
              <a:latin typeface="Calibri" charset="0"/>
            </a:endParaRPr>
          </a:p>
          <a:p>
            <a:pPr lvl="0"/>
            <a:r>
              <a:rPr lang="de-DE" altLang="en-US">
                <a:latin typeface="Calibri" charset="0"/>
              </a:rPr>
              <a:t>Indexes allow you to retrieve the content from any genomic region efficiently</a:t>
            </a:r>
            <a:endParaRPr lang="de-DE" altLang="en-US">
              <a:highlight>
                <a:srgbClr val="FFFF00"/>
              </a:highlight>
              <a:latin typeface="Calibri" charset="0"/>
            </a:endParaRPr>
          </a:p>
          <a:p>
            <a:pPr marL="457200" lvl="1" indent="0">
              <a:buNone/>
            </a:pPr>
            <a:r>
              <a:rPr lang="de-DE" altLang="en-US" sz="1600">
                <a:latin typeface="FreeMono" panose="020F0409020205020404" charset="0"/>
                <a:cs typeface="FreeMono" panose="020F0409020205020404" charset="0"/>
              </a:rPr>
              <a:t>tabix all_tmp.bed.gz chr7:5566000-5570500</a:t>
            </a:r>
            <a:endParaRPr lang="de-DE" altLang="en-US" sz="1600">
              <a:latin typeface="FreeMono" panose="020F0409020205020404" charset="0"/>
              <a:cs typeface="FreeMono" panose="020F04090202050204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Outline of session</a:t>
            </a:r>
            <a:endParaRPr lang="de-DE" altLang="en-US">
              <a:latin typeface="Calibri" charset="0"/>
            </a:endParaRPr>
          </a:p>
        </p:txBody>
      </p:sp>
      <p:sp>
        <p:nvSpPr>
          <p:cNvPr id="3" name="Content Placeholder 2"/>
          <p:cNvSpPr>
            <a:spLocks noGrp="1"/>
          </p:cNvSpPr>
          <p:nvPr>
            <p:ph idx="1"/>
          </p:nvPr>
        </p:nvSpPr>
        <p:spPr/>
        <p:txBody>
          <a:bodyPr>
            <a:normAutofit/>
          </a:bodyPr>
          <a:p>
            <a:r>
              <a:rPr lang="en-US" altLang="de-DE">
                <a:latin typeface="Calibri" charset="0"/>
                <a:sym typeface="+mn-ea"/>
              </a:rPr>
              <a:t>Overview of </a:t>
            </a:r>
            <a:r>
              <a:rPr lang="de-DE" altLang="en-US">
                <a:latin typeface="Calibri" charset="0"/>
                <a:sym typeface="+mn-ea"/>
              </a:rPr>
              <a:t>NGS methods</a:t>
            </a:r>
            <a:endParaRPr lang="de-DE" altLang="en-US">
              <a:latin typeface="Calibri" charset="0"/>
              <a:sym typeface="+mn-ea"/>
            </a:endParaRPr>
          </a:p>
          <a:p>
            <a:r>
              <a:rPr lang="de-DE" altLang="en-US" sz="2000">
                <a:latin typeface="Calibri" charset="0"/>
                <a:sym typeface="+mn-ea"/>
              </a:rPr>
              <a:t>C</a:t>
            </a:r>
            <a:r>
              <a:rPr lang="en-US" sz="2000">
                <a:sym typeface="+mn-ea"/>
              </a:rPr>
              <a:t>omputational genomics pipelines</a:t>
            </a:r>
            <a:endParaRPr lang="en-US" sz="2000"/>
          </a:p>
          <a:p>
            <a:pPr lvl="1"/>
            <a:r>
              <a:rPr lang="en-US" sz="2000">
                <a:sym typeface="+mn-ea"/>
              </a:rPr>
              <a:t>De novo assembly</a:t>
            </a:r>
            <a:endParaRPr lang="en-US" sz="2000">
              <a:sym typeface="+mn-ea"/>
            </a:endParaRPr>
          </a:p>
          <a:p>
            <a:pPr lvl="1"/>
            <a:r>
              <a:rPr lang="en-US" sz="2000">
                <a:sym typeface="+mn-ea"/>
              </a:rPr>
              <a:t>Alignment</a:t>
            </a:r>
            <a:endParaRPr lang="en-US" sz="2000"/>
          </a:p>
          <a:p>
            <a:pPr lvl="1"/>
            <a:r>
              <a:rPr lang="en-US" sz="2000">
                <a:sym typeface="+mn-ea"/>
              </a:rPr>
              <a:t>Variant calling</a:t>
            </a:r>
            <a:r>
              <a:rPr lang="de-DE" altLang="en-US" sz="2000">
                <a:latin typeface="Calibri" charset="0"/>
                <a:sym typeface="+mn-ea"/>
              </a:rPr>
              <a:t> (germline vs somatic, small vs structural)</a:t>
            </a:r>
            <a:endParaRPr lang="en-US" sz="2000">
              <a:sym typeface="+mn-ea"/>
            </a:endParaRPr>
          </a:p>
          <a:p>
            <a:pPr lvl="1"/>
            <a:r>
              <a:rPr lang="de-DE" altLang="en-US" sz="2000">
                <a:latin typeface="Calibri" charset="0"/>
                <a:sym typeface="+mn-ea"/>
              </a:rPr>
              <a:t>RNA alignment</a:t>
            </a:r>
            <a:endParaRPr lang="en-US" sz="2000"/>
          </a:p>
          <a:p>
            <a:pPr lvl="1"/>
            <a:r>
              <a:rPr lang="de-DE" altLang="en-US" sz="2000">
                <a:latin typeface="Calibri" charset="0"/>
                <a:sym typeface="+mn-ea"/>
              </a:rPr>
              <a:t>Gene expression and d</a:t>
            </a:r>
            <a:r>
              <a:rPr lang="en-US" sz="2000">
                <a:sym typeface="+mn-ea"/>
              </a:rPr>
              <a:t>ifferential gene expression</a:t>
            </a:r>
            <a:endParaRPr lang="en-US" sz="2000">
              <a:sym typeface="+mn-ea"/>
            </a:endParaRPr>
          </a:p>
          <a:p>
            <a:pPr lvl="0"/>
            <a:r>
              <a:rPr lang="en-US" sz="2220">
                <a:sym typeface="+mn-ea"/>
              </a:rPr>
              <a:t>Standard genomic data formats</a:t>
            </a:r>
            <a:endParaRPr lang="en-US" sz="2220">
              <a:sym typeface="+mn-ea"/>
            </a:endParaRPr>
          </a:p>
          <a:p>
            <a:pPr lvl="1"/>
            <a:endParaRPr lang="en-US"/>
          </a:p>
          <a:p>
            <a:pPr lvl="0"/>
            <a:r>
              <a:rPr lang="de-DE" altLang="en-US" u="sng">
                <a:latin typeface="Calibri" charset="0"/>
              </a:rPr>
              <a:t>Demos</a:t>
            </a:r>
            <a:endParaRPr lang="de-DE" altLang="en-US">
              <a:latin typeface="Calibri" charset="0"/>
            </a:endParaRPr>
          </a:p>
          <a:p>
            <a:pPr lvl="1"/>
            <a:r>
              <a:rPr lang="de-DE" altLang="en-US">
                <a:latin typeface="Calibri" charset="0"/>
              </a:rPr>
              <a:t>VCF manipulation in the command line using bcftools</a:t>
            </a:r>
            <a:endParaRPr lang="de-DE" altLang="en-US">
              <a:latin typeface="Calibri" charset="0"/>
            </a:endParaRPr>
          </a:p>
          <a:p>
            <a:pPr lvl="1"/>
            <a:r>
              <a:rPr lang="de-DE" altLang="en-US">
                <a:latin typeface="Calibri" charset="0"/>
              </a:rPr>
              <a:t>Visualizing different data formats in the Integrative Genomics Viewer (IGV)</a:t>
            </a:r>
            <a:endParaRPr lang="de-DE" altLang="en-US">
              <a:latin typeface="Calibri"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VCF format - demo</a:t>
            </a:r>
            <a:endParaRPr lang="en-US"/>
          </a:p>
        </p:txBody>
      </p:sp>
      <p:sp>
        <p:nvSpPr>
          <p:cNvPr id="3" name="Text Placeholder 2"/>
          <p:cNvSpPr>
            <a:spLocks noGrp="1"/>
          </p:cNvSpPr>
          <p:nvPr>
            <p:ph type="body" idx="1"/>
          </p:nvPr>
        </p:nvSpPr>
        <p:spPr/>
        <p:txBody>
          <a:bodyPr>
            <a:normAutofit fontScale="80000"/>
          </a:bodyPr>
          <a:p>
            <a:pPr marL="0" indent="0">
              <a:buNone/>
            </a:pPr>
            <a:r>
              <a:rPr lang="en-US"/>
              <a:t>Will follow part of this manual:</a:t>
            </a:r>
            <a:r>
              <a:rPr lang="de-DE" altLang="en-US">
                <a:latin typeface="Calibri" charset="0"/>
              </a:rPr>
              <a:t> </a:t>
            </a:r>
            <a:br>
              <a:rPr lang="de-DE" altLang="en-US">
                <a:latin typeface="Calibri" charset="0"/>
              </a:rPr>
            </a:br>
            <a:r>
              <a:rPr lang="en-US">
                <a:hlinkClick r:id="rId1" action="ppaction://hlinkfile"/>
              </a:rPr>
              <a:t>https://eriqande.github.io/eca-bioinf-handbook/basic-handling-of-vcf-files.html</a:t>
            </a:r>
            <a:endParaRPr lang="en-US"/>
          </a:p>
          <a:p>
            <a:pPr marL="0" indent="0">
              <a:buNone/>
            </a:pP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1800"/>
              <a:t>Computational genomics pipelines - variant calling (small and </a:t>
            </a:r>
            <a:r>
              <a:rPr lang="en-US" sz="1800" u="sng"/>
              <a:t>somatic</a:t>
            </a:r>
            <a:r>
              <a:rPr lang="en-US" sz="1800"/>
              <a:t>)</a:t>
            </a:r>
            <a:endParaRPr lang="en-US" sz="1800"/>
          </a:p>
        </p:txBody>
      </p:sp>
      <p:sp>
        <p:nvSpPr>
          <p:cNvPr id="5" name="Text Box 4"/>
          <p:cNvSpPr txBox="1"/>
          <p:nvPr/>
        </p:nvSpPr>
        <p:spPr>
          <a:xfrm>
            <a:off x="6278245" y="5498465"/>
            <a:ext cx="5133975" cy="245110"/>
          </a:xfrm>
          <a:prstGeom prst="rect">
            <a:avLst/>
          </a:prstGeom>
          <a:noFill/>
        </p:spPr>
        <p:txBody>
          <a:bodyPr wrap="none" rtlCol="0">
            <a:spAutoFit/>
          </a:bodyPr>
          <a:p>
            <a:pPr algn="l"/>
            <a:r>
              <a:rPr lang="en-US" sz="1000"/>
              <a:t>Figure 2 from </a:t>
            </a:r>
            <a:r>
              <a:rPr lang="en-US" sz="1000">
                <a:hlinkClick r:id="rId1" tooltip="" action="ppaction://hlinkfile"/>
              </a:rPr>
              <a:t>https://doi.org/10.1016/j.trecan.2019.11.006</a:t>
            </a:r>
            <a:r>
              <a:rPr lang="en-US" sz="1000"/>
              <a:t> (Mandelker, 2019)</a:t>
            </a:r>
            <a:endParaRPr lang="en-US" sz="1000"/>
          </a:p>
        </p:txBody>
      </p:sp>
      <p:sp>
        <p:nvSpPr>
          <p:cNvPr id="7" name="Text Box 6"/>
          <p:cNvSpPr txBox="1"/>
          <p:nvPr/>
        </p:nvSpPr>
        <p:spPr>
          <a:xfrm>
            <a:off x="7447280" y="5882640"/>
            <a:ext cx="3383280" cy="521970"/>
          </a:xfrm>
          <a:prstGeom prst="rect">
            <a:avLst/>
          </a:prstGeom>
          <a:solidFill>
            <a:schemeClr val="accent4">
              <a:lumMod val="20000"/>
              <a:lumOff val="80000"/>
            </a:schemeClr>
          </a:solidFill>
        </p:spPr>
        <p:txBody>
          <a:bodyPr wrap="square" rtlCol="0">
            <a:spAutoFit/>
          </a:bodyPr>
          <a:p>
            <a:r>
              <a:rPr lang="en-US" sz="1400"/>
              <a:t>Standard input: 	SAM/BAM</a:t>
            </a:r>
            <a:br>
              <a:rPr lang="en-US" sz="1400"/>
            </a:br>
            <a:r>
              <a:rPr lang="en-US" sz="1400"/>
              <a:t>Standard output: 	VCF</a:t>
            </a:r>
            <a:endParaRPr lang="en-US" sz="1400"/>
          </a:p>
        </p:txBody>
      </p:sp>
      <p:sp>
        <p:nvSpPr>
          <p:cNvPr id="10" name="Content Placeholder 2"/>
          <p:cNvSpPr>
            <a:spLocks noGrp="1"/>
          </p:cNvSpPr>
          <p:nvPr/>
        </p:nvSpPr>
        <p:spPr>
          <a:xfrm>
            <a:off x="647700" y="1825625"/>
            <a:ext cx="5233670" cy="4794250"/>
          </a:xfrm>
          <a:prstGeom prst="rect">
            <a:avLst/>
          </a:prstGeom>
        </p:spPr>
        <p:txBody>
          <a:bodyPr vert="horz" lIns="91440" tIns="45720" rIns="91440" bIns="45720" rtlCol="0">
            <a:normAutofit fontScale="50000"/>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a:t>Given a set of aligned reads (allowing mismatches!) we aim to identify those position that do not match the reference genome (ie: mutations) </a:t>
            </a:r>
            <a:r>
              <a:rPr lang="en-US" b="1"/>
              <a:t>in a tumor sample as compared to a normal tissue sample</a:t>
            </a:r>
            <a:endParaRPr lang="en-US" b="1"/>
          </a:p>
          <a:p>
            <a:r>
              <a:rPr lang="en-US"/>
              <a:t>Challenges (same as germline variant calling plus...):</a:t>
            </a:r>
            <a:endParaRPr lang="en-US"/>
          </a:p>
          <a:p>
            <a:pPr lvl="1"/>
            <a:r>
              <a:rPr lang="en-US"/>
              <a:t>The cells in a tumor evolve very fast, hence a tumor sample may contain subclones. This implies that the observed range of Variant Allele Frequencies (VAFs) is much wider</a:t>
            </a:r>
            <a:endParaRPr lang="en-US"/>
          </a:p>
          <a:p>
            <a:pPr lvl="1"/>
            <a:r>
              <a:rPr lang="en-US"/>
              <a:t>Tumor samples may be contaminated by non tumor cells due to imperfect sampling or tumor infiltration of immune cells</a:t>
            </a:r>
            <a:endParaRPr lang="en-US"/>
          </a:p>
          <a:p>
            <a:pPr lvl="0"/>
            <a:r>
              <a:rPr lang="en-US"/>
              <a:t>The aim is to capture somatic mutations in the tumor DNA</a:t>
            </a:r>
            <a:endParaRPr lang="en-US"/>
          </a:p>
          <a:p>
            <a:pPr lvl="1"/>
            <a:r>
              <a:rPr lang="en-US" sz="1800"/>
              <a:t>This can also be applicable to multiple tumor samples (eg: primary, metastasis, relapse)</a:t>
            </a:r>
            <a:endParaRPr lang="en-US" sz="1800"/>
          </a:p>
          <a:p>
            <a:pPr lvl="0"/>
            <a:r>
              <a:rPr lang="de-DE" altLang="en-US" sz="2000">
                <a:latin typeface="Calibri" charset="0"/>
              </a:rPr>
              <a:t>Biological mechanisms</a:t>
            </a:r>
            <a:endParaRPr lang="de-DE" altLang="en-US" sz="2000">
              <a:latin typeface="Calibri" charset="0"/>
            </a:endParaRPr>
          </a:p>
          <a:p>
            <a:pPr lvl="1"/>
            <a:r>
              <a:rPr lang="de-DE" altLang="en-US" sz="1800" b="1">
                <a:latin typeface="Calibri" charset="0"/>
              </a:rPr>
              <a:t>Estochastic accumulation</a:t>
            </a:r>
            <a:r>
              <a:rPr lang="de-DE" altLang="en-US" sz="1800">
                <a:latin typeface="Calibri" charset="0"/>
              </a:rPr>
              <a:t> through time, increased by exposure to mutagenic substances</a:t>
            </a:r>
            <a:endParaRPr lang="de-DE" altLang="en-US" sz="1800">
              <a:latin typeface="Calibri" charset="0"/>
            </a:endParaRPr>
          </a:p>
          <a:p>
            <a:pPr lvl="1"/>
            <a:r>
              <a:rPr lang="de-DE" altLang="en-US" b="1">
                <a:latin typeface="Calibri" charset="0"/>
              </a:rPr>
              <a:t>K</a:t>
            </a:r>
            <a:r>
              <a:rPr lang="en-US" b="1"/>
              <a:t>ataegis</a:t>
            </a:r>
            <a:r>
              <a:rPr lang="en-US"/>
              <a:t> describes a pattern of localized hypermutations identified in some cancer genomes, in which a large number of highly patterned basepair mutations occur in a small region of DNA.</a:t>
            </a:r>
            <a:endParaRPr lang="en-US"/>
          </a:p>
          <a:p>
            <a:pPr lvl="0"/>
            <a:r>
              <a:rPr lang="en-US"/>
              <a:t>Applications:</a:t>
            </a:r>
            <a:endParaRPr lang="en-US"/>
          </a:p>
          <a:p>
            <a:pPr lvl="1"/>
            <a:r>
              <a:rPr lang="en-US">
                <a:sym typeface="+mn-ea"/>
              </a:rPr>
              <a:t>Oncological treatment or clinical trial recruitment</a:t>
            </a:r>
            <a:endParaRPr lang="en-US">
              <a:sym typeface="+mn-ea"/>
            </a:endParaRPr>
          </a:p>
          <a:p>
            <a:pPr lvl="1"/>
            <a:r>
              <a:rPr lang="en-US">
                <a:sym typeface="+mn-ea"/>
              </a:rPr>
              <a:t>Personalized cancer vaccines</a:t>
            </a:r>
            <a:endParaRPr lang="en-US">
              <a:sym typeface="+mn-ea"/>
            </a:endParaRPr>
          </a:p>
          <a:p>
            <a:pPr lvl="1"/>
            <a:r>
              <a:rPr lang="en-US">
                <a:sym typeface="+mn-ea"/>
              </a:rPr>
              <a:t>Research in driver/passenger mutations </a:t>
            </a:r>
            <a:endParaRPr lang="en-US"/>
          </a:p>
          <a:p>
            <a:pPr lvl="1"/>
            <a:endParaRPr lang="en-US"/>
          </a:p>
          <a:p>
            <a:pPr lvl="1"/>
            <a:endParaRPr lang="en-US"/>
          </a:p>
        </p:txBody>
      </p:sp>
      <p:pic>
        <p:nvPicPr>
          <p:cNvPr id="4" name="Content Placeholder 3"/>
          <p:cNvPicPr>
            <a:picLocks noChangeAspect="1"/>
          </p:cNvPicPr>
          <p:nvPr>
            <p:ph idx="1"/>
          </p:nvPr>
        </p:nvPicPr>
        <p:blipFill>
          <a:blip r:embed="rId2"/>
          <a:stretch>
            <a:fillRect/>
          </a:stretch>
        </p:blipFill>
        <p:spPr>
          <a:xfrm>
            <a:off x="6278245" y="1409065"/>
            <a:ext cx="5286375" cy="398145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58445"/>
            <a:ext cx="6177915" cy="1325880"/>
          </a:xfrm>
        </p:spPr>
        <p:txBody>
          <a:bodyPr/>
          <a:p>
            <a:r>
              <a:rPr lang="en-US" sz="1800"/>
              <a:t>Computational genomics pipelines - variant calling (structural variants)</a:t>
            </a:r>
            <a:endParaRPr lang="en-US" sz="1800"/>
          </a:p>
        </p:txBody>
      </p:sp>
      <p:sp>
        <p:nvSpPr>
          <p:cNvPr id="5" name="Text Box 4"/>
          <p:cNvSpPr txBox="1"/>
          <p:nvPr/>
        </p:nvSpPr>
        <p:spPr>
          <a:xfrm>
            <a:off x="7546975" y="3314065"/>
            <a:ext cx="3841750" cy="229870"/>
          </a:xfrm>
          <a:prstGeom prst="rect">
            <a:avLst/>
          </a:prstGeom>
          <a:noFill/>
        </p:spPr>
        <p:txBody>
          <a:bodyPr wrap="none" rtlCol="0">
            <a:spAutoFit/>
          </a:bodyPr>
          <a:p>
            <a:pPr algn="l"/>
            <a:r>
              <a:rPr lang="en-US" sz="900"/>
              <a:t>Figure 1 from </a:t>
            </a:r>
            <a:r>
              <a:rPr lang="en-US" sz="900">
                <a:hlinkClick r:id="rId1" tooltip="" action="ppaction://hlinkfile"/>
              </a:rPr>
              <a:t>https://doi.org/10.3390/app11020819</a:t>
            </a:r>
            <a:r>
              <a:rPr lang="en-US" sz="900"/>
              <a:t> (Pös, 2021)</a:t>
            </a:r>
            <a:endParaRPr lang="en-US" sz="900"/>
          </a:p>
        </p:txBody>
      </p:sp>
      <p:sp>
        <p:nvSpPr>
          <p:cNvPr id="7" name="Text Box 6"/>
          <p:cNvSpPr txBox="1"/>
          <p:nvPr/>
        </p:nvSpPr>
        <p:spPr>
          <a:xfrm>
            <a:off x="7468235" y="518160"/>
            <a:ext cx="3383280" cy="521970"/>
          </a:xfrm>
          <a:prstGeom prst="rect">
            <a:avLst/>
          </a:prstGeom>
          <a:solidFill>
            <a:schemeClr val="accent4">
              <a:lumMod val="20000"/>
              <a:lumOff val="80000"/>
            </a:schemeClr>
          </a:solidFill>
        </p:spPr>
        <p:txBody>
          <a:bodyPr wrap="square" rtlCol="0">
            <a:spAutoFit/>
          </a:bodyPr>
          <a:p>
            <a:r>
              <a:rPr lang="en-US" sz="1400"/>
              <a:t>Standard input: 	SAM/BAM</a:t>
            </a:r>
            <a:br>
              <a:rPr lang="en-US" sz="1400"/>
            </a:br>
            <a:r>
              <a:rPr lang="en-US" sz="1400"/>
              <a:t>Standard output: 	VCF (?)</a:t>
            </a:r>
            <a:endParaRPr lang="en-US" sz="1400"/>
          </a:p>
        </p:txBody>
      </p:sp>
      <p:sp>
        <p:nvSpPr>
          <p:cNvPr id="10" name="Content Placeholder 2"/>
          <p:cNvSpPr>
            <a:spLocks noGrp="1"/>
          </p:cNvSpPr>
          <p:nvPr/>
        </p:nvSpPr>
        <p:spPr>
          <a:xfrm>
            <a:off x="647700" y="1509395"/>
            <a:ext cx="5233670" cy="511048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sz="1200"/>
              <a:t>There are methods based on short reads, but long reads are better suited to structural variant calling </a:t>
            </a:r>
            <a:endParaRPr lang="en-US" sz="1200"/>
          </a:p>
          <a:p>
            <a:r>
              <a:rPr lang="en-US" sz="1200"/>
              <a:t>Challenges:</a:t>
            </a:r>
            <a:endParaRPr lang="en-US" sz="1200"/>
          </a:p>
          <a:p>
            <a:pPr lvl="1"/>
            <a:r>
              <a:rPr lang="en-US" sz="1020"/>
              <a:t>Structural variants are by definition larger than the usual read length, hence their observation is scattered across multiple reads</a:t>
            </a:r>
            <a:endParaRPr lang="en-US" sz="1020"/>
          </a:p>
          <a:p>
            <a:pPr lvl="1"/>
            <a:r>
              <a:rPr lang="en-US" sz="1020"/>
              <a:t>The coverage of some NGS methods (ie: WES and targeted sequencing) is not homogenous across the genome. On the other hand WGS has a more  homogeneous coverage</a:t>
            </a:r>
            <a:endParaRPr lang="en-US" sz="1020"/>
          </a:p>
          <a:p>
            <a:pPr lvl="1"/>
            <a:r>
              <a:rPr lang="en-US" sz="1020"/>
              <a:t>Due to the large scale impact, these mutations push the boundaries of the use of an imperfect reference genome. Personalized genome assemblies solutions may help interpret and identify these better</a:t>
            </a:r>
            <a:endParaRPr lang="en-US" sz="1020"/>
          </a:p>
          <a:p>
            <a:pPr marL="0" lvl="0" indent="0">
              <a:buNone/>
            </a:pPr>
            <a:endParaRPr lang="en-US" sz="1015"/>
          </a:p>
          <a:p>
            <a:pPr lvl="0"/>
            <a:r>
              <a:rPr lang="en-US" sz="1200"/>
              <a:t>Applications:</a:t>
            </a:r>
            <a:endParaRPr lang="en-US" sz="1200"/>
          </a:p>
          <a:p>
            <a:pPr lvl="1"/>
            <a:r>
              <a:rPr lang="en-US" sz="1020"/>
              <a:t>Same as specified before</a:t>
            </a:r>
            <a:endParaRPr lang="en-US" sz="1020"/>
          </a:p>
          <a:p>
            <a:pPr lvl="1"/>
            <a:r>
              <a:rPr lang="de-DE" altLang="en-US" sz="1020">
                <a:latin typeface="Calibri" charset="0"/>
              </a:rPr>
              <a:t>W</a:t>
            </a:r>
            <a:r>
              <a:rPr lang="en-US" sz="1020"/>
              <a:t>ith the notable exception of CNVs that have a long history, there is in general less reliability in these methods and their application is more limited</a:t>
            </a:r>
            <a:endParaRPr lang="en-US" sz="1020"/>
          </a:p>
        </p:txBody>
      </p:sp>
      <p:pic>
        <p:nvPicPr>
          <p:cNvPr id="4" name="Picture 3"/>
          <p:cNvPicPr>
            <a:picLocks noChangeAspect="1"/>
          </p:cNvPicPr>
          <p:nvPr/>
        </p:nvPicPr>
        <p:blipFill>
          <a:blip r:embed="rId2"/>
          <a:stretch>
            <a:fillRect/>
          </a:stretch>
        </p:blipFill>
        <p:spPr>
          <a:xfrm>
            <a:off x="6931025" y="1393825"/>
            <a:ext cx="4292600" cy="1852295"/>
          </a:xfrm>
          <a:prstGeom prst="rect">
            <a:avLst/>
          </a:prstGeom>
        </p:spPr>
      </p:pic>
      <p:pic>
        <p:nvPicPr>
          <p:cNvPr id="6" name="Picture 5"/>
          <p:cNvPicPr>
            <a:picLocks noChangeAspect="1"/>
          </p:cNvPicPr>
          <p:nvPr/>
        </p:nvPicPr>
        <p:blipFill>
          <a:blip r:embed="rId3"/>
          <a:stretch>
            <a:fillRect/>
          </a:stretch>
        </p:blipFill>
        <p:spPr>
          <a:xfrm>
            <a:off x="7837170" y="3790950"/>
            <a:ext cx="2362835" cy="2349500"/>
          </a:xfrm>
          <a:prstGeom prst="rect">
            <a:avLst/>
          </a:prstGeom>
        </p:spPr>
      </p:pic>
      <p:sp>
        <p:nvSpPr>
          <p:cNvPr id="8" name="Text Box 7"/>
          <p:cNvSpPr txBox="1"/>
          <p:nvPr/>
        </p:nvSpPr>
        <p:spPr>
          <a:xfrm>
            <a:off x="7601585" y="6285230"/>
            <a:ext cx="4232910" cy="229870"/>
          </a:xfrm>
          <a:prstGeom prst="rect">
            <a:avLst/>
          </a:prstGeom>
          <a:noFill/>
        </p:spPr>
        <p:txBody>
          <a:bodyPr wrap="none" rtlCol="0">
            <a:spAutoFit/>
          </a:bodyPr>
          <a:p>
            <a:pPr algn="l"/>
            <a:r>
              <a:rPr lang="en-US" sz="900"/>
              <a:t>Figure </a:t>
            </a:r>
            <a:r>
              <a:rPr lang="de-DE" altLang="en-US" sz="900">
                <a:latin typeface="Calibri" charset="0"/>
              </a:rPr>
              <a:t>2</a:t>
            </a:r>
            <a:r>
              <a:rPr lang="en-US" sz="900"/>
              <a:t> from </a:t>
            </a:r>
            <a:r>
              <a:rPr lang="en-US" sz="900">
                <a:hlinkClick r:id="rId4" tooltip="" action="ppaction://hlinkfile"/>
              </a:rPr>
              <a:t>https://doi.org/10.1073/pnas.1418577112</a:t>
            </a:r>
            <a:r>
              <a:rPr lang="en-US" sz="900"/>
              <a:t> (</a:t>
            </a:r>
            <a:r>
              <a:rPr lang="de-DE" altLang="en-US" sz="900">
                <a:latin typeface="Calibri" charset="0"/>
              </a:rPr>
              <a:t>Gupta</a:t>
            </a:r>
            <a:r>
              <a:rPr lang="en-US" sz="900"/>
              <a:t>, </a:t>
            </a:r>
            <a:r>
              <a:rPr lang="de-DE" altLang="en-US" sz="900">
                <a:latin typeface="Calibri" charset="0"/>
              </a:rPr>
              <a:t>2014</a:t>
            </a:r>
            <a:r>
              <a:rPr lang="en-US" sz="900"/>
              <a:t>)</a:t>
            </a:r>
            <a:endParaRPr lang="en-US" sz="9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5"/>
          <p:cNvPicPr>
            <a:picLocks noChangeAspect="1"/>
          </p:cNvPicPr>
          <p:nvPr/>
        </p:nvPicPr>
        <p:blipFill>
          <a:blip r:embed="rId1"/>
          <a:stretch>
            <a:fillRect/>
          </a:stretch>
        </p:blipFill>
        <p:spPr>
          <a:xfrm>
            <a:off x="5890260" y="1395730"/>
            <a:ext cx="5240020" cy="4675505"/>
          </a:xfrm>
          <a:prstGeom prst="rect">
            <a:avLst/>
          </a:prstGeom>
        </p:spPr>
      </p:pic>
      <p:sp>
        <p:nvSpPr>
          <p:cNvPr id="2" name="Title 1"/>
          <p:cNvSpPr>
            <a:spLocks noGrp="1"/>
          </p:cNvSpPr>
          <p:nvPr>
            <p:ph type="title"/>
          </p:nvPr>
        </p:nvSpPr>
        <p:spPr/>
        <p:txBody>
          <a:bodyPr/>
          <a:p>
            <a:r>
              <a:rPr lang="en-US" sz="1800"/>
              <a:t>Computational genomics pipelines - variant calling (structural variants)</a:t>
            </a:r>
            <a:endParaRPr lang="en-US" sz="1800"/>
          </a:p>
        </p:txBody>
      </p:sp>
      <p:sp>
        <p:nvSpPr>
          <p:cNvPr id="5" name="Text Box 4"/>
          <p:cNvSpPr txBox="1"/>
          <p:nvPr/>
        </p:nvSpPr>
        <p:spPr>
          <a:xfrm>
            <a:off x="6955155" y="6223000"/>
            <a:ext cx="4208145" cy="213995"/>
          </a:xfrm>
          <a:prstGeom prst="rect">
            <a:avLst/>
          </a:prstGeom>
          <a:noFill/>
        </p:spPr>
        <p:txBody>
          <a:bodyPr wrap="square" rtlCol="0">
            <a:spAutoFit/>
          </a:bodyPr>
          <a:p>
            <a:pPr algn="l"/>
            <a:r>
              <a:rPr lang="en-US" sz="800"/>
              <a:t>Figure 1 from </a:t>
            </a:r>
            <a:r>
              <a:rPr lang="en-US" sz="800">
                <a:hlinkClick r:id="rId2" tooltip="" action="ppaction://hlinkfile"/>
              </a:rPr>
              <a:t>https://doi.org/10.1186/s13059-019-1828-7</a:t>
            </a:r>
            <a:r>
              <a:rPr lang="de-DE" altLang="en-US" sz="800">
                <a:latin typeface="Calibri" charset="0"/>
              </a:rPr>
              <a:t> </a:t>
            </a:r>
            <a:r>
              <a:rPr lang="en-US" sz="800"/>
              <a:t>(Mahmoud, 2019)</a:t>
            </a:r>
            <a:endParaRPr lang="en-US" sz="800"/>
          </a:p>
        </p:txBody>
      </p:sp>
      <p:sp>
        <p:nvSpPr>
          <p:cNvPr id="8" name="Content Placeholder 2"/>
          <p:cNvSpPr>
            <a:spLocks noGrp="1"/>
          </p:cNvSpPr>
          <p:nvPr/>
        </p:nvSpPr>
        <p:spPr>
          <a:xfrm>
            <a:off x="438785" y="1395730"/>
            <a:ext cx="5233670" cy="511048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lvl="0"/>
            <a:r>
              <a:rPr lang="en-US" sz="1200"/>
              <a:t>The structural variants are very diverse in their nature and they require dedicated algorithms for their detection </a:t>
            </a:r>
            <a:endParaRPr lang="en-US" sz="1200"/>
          </a:p>
          <a:p>
            <a:pPr lvl="1"/>
            <a:r>
              <a:rPr lang="en-US" sz="1020" b="1"/>
              <a:t>Large indels</a:t>
            </a:r>
            <a:endParaRPr lang="en-US" sz="1020"/>
          </a:p>
          <a:p>
            <a:pPr lvl="1"/>
            <a:r>
              <a:rPr lang="en-US" sz="1020" b="1"/>
              <a:t>Copy Number Variants (CNVs)</a:t>
            </a:r>
            <a:endParaRPr lang="en-US" sz="1020" b="1"/>
          </a:p>
          <a:p>
            <a:pPr lvl="1"/>
            <a:r>
              <a:rPr lang="en-US" sz="1020" b="1"/>
              <a:t>Gene fusions</a:t>
            </a:r>
            <a:endParaRPr lang="en-US" sz="1020" b="1"/>
          </a:p>
          <a:p>
            <a:pPr lvl="1"/>
            <a:r>
              <a:rPr lang="en-US" sz="1020" b="1"/>
              <a:t>Translocations</a:t>
            </a:r>
            <a:endParaRPr lang="en-US" sz="1020" b="1"/>
          </a:p>
          <a:p>
            <a:pPr lvl="1"/>
            <a:r>
              <a:rPr lang="en-US" sz="1020" b="1"/>
              <a:t>Inversions</a:t>
            </a:r>
            <a:endParaRPr lang="en-US" sz="1020" b="1"/>
          </a:p>
          <a:p>
            <a:pPr lvl="1"/>
            <a:r>
              <a:rPr lang="en-US" sz="1020" b="1"/>
              <a:t>Chromosomal rearrangement</a:t>
            </a:r>
            <a:endParaRPr lang="en-US" sz="1020" b="1"/>
          </a:p>
          <a:p>
            <a:pPr lvl="0"/>
            <a:r>
              <a:rPr lang="de-DE" altLang="en-US" sz="1130">
                <a:latin typeface="Calibri" charset="0"/>
              </a:rPr>
              <a:t>Biological events</a:t>
            </a:r>
            <a:endParaRPr lang="de-DE" altLang="en-US" sz="1130">
              <a:latin typeface="Calibri" charset="0"/>
            </a:endParaRPr>
          </a:p>
          <a:p>
            <a:pPr lvl="1"/>
            <a:r>
              <a:rPr lang="en-US" sz="1015" b="1"/>
              <a:t>Chromothripsis</a:t>
            </a:r>
            <a:r>
              <a:rPr lang="de-DE" altLang="en-US" sz="1015" b="1">
                <a:latin typeface="Calibri" charset="0"/>
              </a:rPr>
              <a:t> </a:t>
            </a:r>
            <a:r>
              <a:rPr lang="de-DE" altLang="en-US" sz="1015">
                <a:latin typeface="Calibri" charset="0"/>
              </a:rPr>
              <a:t>is a process in which hundreds to thousands of clustered chromosomal rearrangements occur in a single event in a confined genomic regions in one or a several chromosomes </a:t>
            </a:r>
            <a:endParaRPr lang="en-US" sz="102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VCF format</a:t>
            </a:r>
            <a:r>
              <a:rPr lang="en-US" altLang="de-DE">
                <a:latin typeface="Calibri" charset="0"/>
              </a:rPr>
              <a:t> - representing Structural Variants</a:t>
            </a:r>
            <a:endParaRPr lang="en-US" altLang="de-DE">
              <a:latin typeface="Calibri" charset="0"/>
            </a:endParaRPr>
          </a:p>
        </p:txBody>
      </p:sp>
      <p:sp>
        <p:nvSpPr>
          <p:cNvPr id="3" name="Content Placeholder 2"/>
          <p:cNvSpPr>
            <a:spLocks noGrp="1"/>
          </p:cNvSpPr>
          <p:nvPr>
            <p:ph idx="1"/>
          </p:nvPr>
        </p:nvSpPr>
        <p:spPr>
          <a:xfrm>
            <a:off x="647700" y="1584325"/>
            <a:ext cx="10515600" cy="4339590"/>
          </a:xfrm>
          <a:solidFill>
            <a:schemeClr val="bg1">
              <a:lumMod val="95000"/>
            </a:schemeClr>
          </a:solidFill>
        </p:spPr>
        <p:txBody>
          <a:bodyPr>
            <a:noAutofit/>
          </a:bodyPr>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##fileformat=VCFv4.4</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##ALT=&lt;ID=INV,Description="Inversion"&gt;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##ALT=&lt;ID=INS,Description="Insertion"&gt;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##ALT=&lt;ID=DUP,Description="Duplication"&gt;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##ALT=&lt;ID=DUP:TANDEM,Description="Tandem Duplication"&gt;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##ALT=&lt;ID=DEL,Description="Deletion"&gt;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##ALT=&lt;ID=CNV,Description="Copy number variable region"&gt;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##INFO=&lt;ID=MATEID,Number=A,Type=String,Description="ID of mate breakend"&gt;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##INFO=&lt;ID=END,Number=1,Type=Integer,Description="End position of the longest variant described in this record"&gt;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##INFO=&lt;ID=CIPOS,Number=.,Type=Integer,Description="Confidence interval around POS for symbolic structural variants"&gt;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##INFO=&lt;ID=SVLEN,Number=A,Type=Integer,Description="Length of structural variant"&gt;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##INFO=&lt;ID=CILEN,Number=.,Type=Integer,Description="Confidence interval for the SVLEN field"&gt;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##INFO=&lt;ID=EVENT,Number=A,Type=String,Description="ID of associated event"&gt;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##INFO=&lt;ID=EVENTTYPE,Number=A,Type=String,Description="Type of associated event"&gt;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##INFO=&lt;ID=CN,Number=A,Type=Float,Description="Copy number of CNV/breakpoint"&gt;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##INFO=&lt;ID=SVCLAIM,Number=A,Type=String,Description="Claim made by the structural variant call. Valid values are D, J, DJ for abundance, adjacency and both respectively"&gt;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##INFO=&lt;ID=IMPRECISE,Number=0,Type=Flag,Description="Imprecise structural variation"&gt;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##contig=&lt;ID=chrA,length=1000000&gt;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##FORMAT=&lt;ID=GT,Number=1,Type=String,Description="Genotype"&gt;</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#CHROM POS ID REF ALT QUAL FILTER INFO FORMAT sample</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chrA 2 . TGC T . . EVENT=DEL_seq GT 0/1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chrA 2 . T &lt;DEL&gt; . . SVLEN=2;SVCLAIM=DJ;EVENT=DEL_symbolic;END=4 GT 0/1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chrA 2 delbp1 T T[chrA:5[ . . MATEID=delbp2;EVENT=DEL_split_bp_cn GT 0/1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chrA 2 delbp2 A ]chrA:2]A . . MATEID=delbp1;EVENT=DEL_split_bp_cn GT 0/1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chrA 2 . T &lt;DEL&gt; . . SVLEN=2;SVCLAIM=D;EVENT=DEL_split_bp_cn;END=4 GT 0/1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chrA 5 . G GAAA . . EVENT=homology_seq GT 1/1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chrA 5 . G &lt;DUP&gt; . . SVLEN=3;CIPOS=0,5;EVENT=homology_dup GT 0/1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chrA 14 . T &lt;INS&gt; . . IMPRECISE;SVLEN=100;CILEN=-50,50;CIPOS=-10,10;END=14 GT 0/1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chrA 14 . G .CCCCCCG . . EVENT=single_breakend GT 0/1</a:t>
            </a:r>
            <a:endParaRPr lang="en-US" sz="1000">
              <a:solidFill>
                <a:schemeClr val="tx1"/>
              </a:solidFill>
              <a:latin typeface="FreeMono" panose="020F0409020205020404" charset="0"/>
              <a:cs typeface="FreeMono" panose="020F0409020205020404" charset="0"/>
            </a:endParaRPr>
          </a:p>
        </p:txBody>
      </p:sp>
      <p:sp>
        <p:nvSpPr>
          <p:cNvPr id="5" name="Text Box 4"/>
          <p:cNvSpPr txBox="1"/>
          <p:nvPr/>
        </p:nvSpPr>
        <p:spPr>
          <a:xfrm>
            <a:off x="1031240" y="6084570"/>
            <a:ext cx="7645400" cy="337185"/>
          </a:xfrm>
          <a:prstGeom prst="rect">
            <a:avLst/>
          </a:prstGeom>
          <a:noFill/>
        </p:spPr>
        <p:txBody>
          <a:bodyPr wrap="none" rtlCol="0">
            <a:spAutoFit/>
          </a:bodyPr>
          <a:p>
            <a:pPr algn="l"/>
            <a:r>
              <a:rPr lang="de-DE" altLang="en-US" sz="1600">
                <a:latin typeface="Calibri" charset="0"/>
              </a:rPr>
              <a:t>VCF format specification: </a:t>
            </a:r>
            <a:r>
              <a:rPr lang="en-US" sz="1600">
                <a:hlinkClick r:id="rId1" action="ppaction://hlinkfile"/>
              </a:rPr>
              <a:t>http://samtools.github.io/hts-specs/VCFv4.4.pdf</a:t>
            </a:r>
            <a:endParaRPr lang="en-US"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VCF format - illustrating breakends</a:t>
            </a:r>
            <a:endParaRPr lang="en-US"/>
          </a:p>
        </p:txBody>
      </p:sp>
      <p:pic>
        <p:nvPicPr>
          <p:cNvPr id="4" name="Picture 3" descr="Screenshot from 2023-10-06 11-27-39"/>
          <p:cNvPicPr>
            <a:picLocks noChangeAspect="1"/>
          </p:cNvPicPr>
          <p:nvPr/>
        </p:nvPicPr>
        <p:blipFill>
          <a:blip r:embed="rId1"/>
          <a:stretch>
            <a:fillRect/>
          </a:stretch>
        </p:blipFill>
        <p:spPr>
          <a:xfrm>
            <a:off x="2379345" y="1691005"/>
            <a:ext cx="5362575" cy="4552950"/>
          </a:xfrm>
          <a:prstGeom prst="rect">
            <a:avLst/>
          </a:prstGeom>
        </p:spPr>
      </p:pic>
      <p:sp>
        <p:nvSpPr>
          <p:cNvPr id="5" name="Text Box 4"/>
          <p:cNvSpPr txBox="1"/>
          <p:nvPr/>
        </p:nvSpPr>
        <p:spPr>
          <a:xfrm>
            <a:off x="1062355" y="6243955"/>
            <a:ext cx="7645400" cy="337185"/>
          </a:xfrm>
          <a:prstGeom prst="rect">
            <a:avLst/>
          </a:prstGeom>
          <a:noFill/>
        </p:spPr>
        <p:txBody>
          <a:bodyPr wrap="none" rtlCol="0">
            <a:spAutoFit/>
          </a:bodyPr>
          <a:p>
            <a:pPr algn="l"/>
            <a:r>
              <a:rPr lang="de-DE" altLang="en-US" sz="1600">
                <a:latin typeface="Calibri" charset="0"/>
              </a:rPr>
              <a:t>VCF format specification: </a:t>
            </a:r>
            <a:r>
              <a:rPr lang="en-US" sz="1600">
                <a:hlinkClick r:id="rId2" action="ppaction://hlinkfile"/>
              </a:rPr>
              <a:t>http://samtools.github.io/hts-specs/VCFv4.4.pdf</a:t>
            </a:r>
            <a:endParaRPr lang="en-US" sz="16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de-DE" altLang="en-US">
                <a:latin typeface="Calibri" charset="0"/>
              </a:rPr>
              <a:t>Integrated Genomics Viewer (IGV) - demo</a:t>
            </a:r>
            <a:endParaRPr lang="de-DE" altLang="en-US">
              <a:latin typeface="Calibri" charset="0"/>
            </a:endParaRPr>
          </a:p>
        </p:txBody>
      </p:sp>
      <p:sp>
        <p:nvSpPr>
          <p:cNvPr id="3" name="Text Placeholder 2"/>
          <p:cNvSpPr>
            <a:spLocks noGrp="1"/>
          </p:cNvSpPr>
          <p:nvPr>
            <p:ph type="body" idx="1"/>
          </p:nvPr>
        </p:nvSpPr>
        <p:spPr/>
        <p:txBody>
          <a:bodyPr>
            <a:normAutofit/>
          </a:bodyPr>
          <a:p>
            <a:endParaRPr lang="de-DE" altLang="en-US" sz="1400">
              <a:latin typeface="Calibri" charset="0"/>
            </a:endParaRPr>
          </a:p>
        </p:txBody>
      </p:sp>
      <p:pic>
        <p:nvPicPr>
          <p:cNvPr id="4" name="Picture 3" descr="Screenshot from 2023-09-30 00-30-06"/>
          <p:cNvPicPr>
            <a:picLocks noChangeAspect="1"/>
          </p:cNvPicPr>
          <p:nvPr/>
        </p:nvPicPr>
        <p:blipFill>
          <a:blip r:embed="rId1"/>
          <a:stretch>
            <a:fillRect/>
          </a:stretch>
        </p:blipFill>
        <p:spPr>
          <a:xfrm>
            <a:off x="2528570" y="842010"/>
            <a:ext cx="8963660" cy="298323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58445"/>
            <a:ext cx="7477125" cy="1325880"/>
          </a:xfrm>
        </p:spPr>
        <p:txBody>
          <a:bodyPr/>
          <a:p>
            <a:r>
              <a:rPr lang="en-US"/>
              <a:t>Computational genomics pipelines - RNA alignment</a:t>
            </a:r>
            <a:endParaRPr lang="en-US"/>
          </a:p>
        </p:txBody>
      </p:sp>
      <p:sp>
        <p:nvSpPr>
          <p:cNvPr id="3" name="Content Placeholder 2"/>
          <p:cNvSpPr>
            <a:spLocks noGrp="1"/>
          </p:cNvSpPr>
          <p:nvPr>
            <p:ph idx="1"/>
          </p:nvPr>
        </p:nvSpPr>
        <p:spPr>
          <a:xfrm>
            <a:off x="647700" y="1825625"/>
            <a:ext cx="5233670" cy="4351655"/>
          </a:xfrm>
        </p:spPr>
        <p:txBody>
          <a:bodyPr>
            <a:normAutofit/>
          </a:bodyPr>
          <a:p>
            <a:r>
              <a:rPr lang="en-US"/>
              <a:t>Although the problem is similar RNA alignment has several particularities due to the structure of exons and alternative splicing which makes it more challenging</a:t>
            </a:r>
            <a:endParaRPr lang="en-US"/>
          </a:p>
          <a:p>
            <a:r>
              <a:rPr lang="en-US"/>
              <a:t>In fact the tools used for RNA alignment are different, a couple of popular tools are </a:t>
            </a:r>
            <a:r>
              <a:rPr lang="en-US" b="1"/>
              <a:t>TopHat</a:t>
            </a:r>
            <a:r>
              <a:rPr lang="en-US"/>
              <a:t> (Trapnell, 2009),  </a:t>
            </a:r>
            <a:r>
              <a:rPr lang="en-US" b="1"/>
              <a:t>STAR</a:t>
            </a:r>
            <a:r>
              <a:rPr lang="en-US"/>
              <a:t> (Dobin, 2013) and </a:t>
            </a:r>
            <a:r>
              <a:rPr lang="en-US" b="1"/>
              <a:t>Salmon</a:t>
            </a:r>
            <a:r>
              <a:rPr lang="en-US"/>
              <a:t> (Patro, 2017)</a:t>
            </a:r>
            <a:endParaRPr lang="en-US"/>
          </a:p>
        </p:txBody>
      </p:sp>
      <p:sp>
        <p:nvSpPr>
          <p:cNvPr id="5" name="Text Box 4"/>
          <p:cNvSpPr txBox="1"/>
          <p:nvPr/>
        </p:nvSpPr>
        <p:spPr>
          <a:xfrm>
            <a:off x="2411730" y="6280150"/>
            <a:ext cx="9300845" cy="275590"/>
          </a:xfrm>
          <a:prstGeom prst="rect">
            <a:avLst/>
          </a:prstGeom>
          <a:noFill/>
        </p:spPr>
        <p:txBody>
          <a:bodyPr wrap="none" rtlCol="0">
            <a:spAutoFit/>
          </a:bodyPr>
          <a:p>
            <a:pPr algn="l"/>
            <a:r>
              <a:rPr lang="en-US" sz="1200"/>
              <a:t>https://www.ebi.ac.uk/training/online/courses/functional-genomics-ii-common-technologies-and-data-analysis-methods/</a:t>
            </a:r>
            <a:endParaRPr lang="en-US" sz="1200"/>
          </a:p>
        </p:txBody>
      </p:sp>
      <p:pic>
        <p:nvPicPr>
          <p:cNvPr id="6" name="Picture 5"/>
          <p:cNvPicPr>
            <a:picLocks noChangeAspect="1"/>
          </p:cNvPicPr>
          <p:nvPr/>
        </p:nvPicPr>
        <p:blipFill>
          <a:blip r:embed="rId1"/>
          <a:stretch>
            <a:fillRect/>
          </a:stretch>
        </p:blipFill>
        <p:spPr>
          <a:xfrm>
            <a:off x="6470015" y="2272030"/>
            <a:ext cx="5048250" cy="3801110"/>
          </a:xfrm>
          <a:prstGeom prst="rect">
            <a:avLst/>
          </a:prstGeom>
        </p:spPr>
      </p:pic>
      <p:sp>
        <p:nvSpPr>
          <p:cNvPr id="7" name="Text Box 6"/>
          <p:cNvSpPr txBox="1"/>
          <p:nvPr/>
        </p:nvSpPr>
        <p:spPr>
          <a:xfrm>
            <a:off x="1351280" y="5267325"/>
            <a:ext cx="3708400" cy="521970"/>
          </a:xfrm>
          <a:prstGeom prst="rect">
            <a:avLst/>
          </a:prstGeom>
          <a:solidFill>
            <a:schemeClr val="accent4">
              <a:lumMod val="20000"/>
              <a:lumOff val="80000"/>
            </a:schemeClr>
          </a:solidFill>
        </p:spPr>
        <p:txBody>
          <a:bodyPr wrap="square" rtlCol="0">
            <a:spAutoFit/>
          </a:bodyPr>
          <a:p>
            <a:r>
              <a:rPr lang="en-US" sz="1400"/>
              <a:t>Standard input: 	FASTQ </a:t>
            </a:r>
            <a:r>
              <a:rPr lang="de-DE" altLang="en-US" sz="1400">
                <a:latin typeface="Calibri" charset="0"/>
              </a:rPr>
              <a:t>+ GTF/GFF</a:t>
            </a:r>
            <a:br>
              <a:rPr lang="en-US" sz="1400"/>
            </a:br>
            <a:r>
              <a:rPr lang="en-US" sz="1400"/>
              <a:t>Standard output: 	SAM/BAM</a:t>
            </a:r>
            <a:endParaRPr lang="en-US" sz="1400"/>
          </a:p>
        </p:txBody>
      </p:sp>
      <p:pic>
        <p:nvPicPr>
          <p:cNvPr id="11" name="Content Placeholder 7"/>
          <p:cNvPicPr>
            <a:picLocks noChangeAspect="1"/>
          </p:cNvPicPr>
          <p:nvPr/>
        </p:nvPicPr>
        <p:blipFill>
          <a:blip r:embed="rId2"/>
          <a:stretch>
            <a:fillRect/>
          </a:stretch>
        </p:blipFill>
        <p:spPr>
          <a:xfrm>
            <a:off x="8339455" y="299085"/>
            <a:ext cx="3019425" cy="1492250"/>
          </a:xfrm>
          <a:prstGeom prst="rect">
            <a:avLst/>
          </a:prstGeom>
        </p:spPr>
      </p:pic>
      <p:sp>
        <p:nvSpPr>
          <p:cNvPr id="12" name="Text Box 11"/>
          <p:cNvSpPr txBox="1"/>
          <p:nvPr/>
        </p:nvSpPr>
        <p:spPr>
          <a:xfrm>
            <a:off x="10019030" y="1791335"/>
            <a:ext cx="1339850" cy="229870"/>
          </a:xfrm>
          <a:prstGeom prst="rect">
            <a:avLst/>
          </a:prstGeom>
          <a:noFill/>
        </p:spPr>
        <p:txBody>
          <a:bodyPr wrap="none" rtlCol="0">
            <a:spAutoFit/>
          </a:bodyPr>
          <a:p>
            <a:pPr algn="l"/>
            <a:r>
              <a:rPr lang="de-DE" altLang="en-US" sz="900">
                <a:latin typeface="Calibri" charset="0"/>
                <a:hlinkClick r:id="rId3" action="ppaction://hlinkfile"/>
              </a:rPr>
              <a:t>Source</a:t>
            </a:r>
            <a:r>
              <a:rPr lang="de-DE" altLang="en-US" sz="900">
                <a:latin typeface="Calibri" charset="0"/>
              </a:rPr>
              <a:t> of the image</a:t>
            </a:r>
            <a:endParaRPr lang="de-DE" altLang="en-US" sz="900">
              <a:latin typeface="Calibri"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GTF / GFF format</a:t>
            </a:r>
            <a:endParaRPr lang="de-DE" altLang="en-US">
              <a:latin typeface="Calibri" charset="0"/>
            </a:endParaRPr>
          </a:p>
        </p:txBody>
      </p:sp>
      <p:sp>
        <p:nvSpPr>
          <p:cNvPr id="3" name="Content Placeholder 2"/>
          <p:cNvSpPr>
            <a:spLocks noGrp="1"/>
          </p:cNvSpPr>
          <p:nvPr>
            <p:ph idx="1"/>
          </p:nvPr>
        </p:nvSpPr>
        <p:spPr>
          <a:xfrm>
            <a:off x="647700" y="1825625"/>
            <a:ext cx="4604385" cy="4351655"/>
          </a:xfrm>
        </p:spPr>
        <p:txBody>
          <a:bodyPr/>
          <a:p>
            <a:r>
              <a:rPr lang="de-DE" altLang="en-US" sz="1400">
                <a:latin typeface="Calibri" charset="0"/>
              </a:rPr>
              <a:t>The GTF and GFF aim to represent the structure of genes and transcripts. Although they are similar formats they are not exactly the same, here we will focus in GFFv3</a:t>
            </a:r>
            <a:endParaRPr lang="de-DE" altLang="en-US" sz="1400">
              <a:latin typeface="Calibri" charset="0"/>
            </a:endParaRPr>
          </a:p>
        </p:txBody>
      </p:sp>
      <p:pic>
        <p:nvPicPr>
          <p:cNvPr id="9" name="Picture 8"/>
          <p:cNvPicPr>
            <a:picLocks noChangeAspect="1"/>
          </p:cNvPicPr>
          <p:nvPr/>
        </p:nvPicPr>
        <p:blipFill>
          <a:blip r:embed="rId1"/>
          <a:stretch>
            <a:fillRect/>
          </a:stretch>
        </p:blipFill>
        <p:spPr>
          <a:xfrm>
            <a:off x="5565775" y="579755"/>
            <a:ext cx="5810250" cy="2066925"/>
          </a:xfrm>
          <a:prstGeom prst="rect">
            <a:avLst/>
          </a:prstGeom>
        </p:spPr>
      </p:pic>
      <p:sp>
        <p:nvSpPr>
          <p:cNvPr id="10" name="Content Placeholder 2"/>
          <p:cNvSpPr>
            <a:spLocks noGrp="1"/>
          </p:cNvSpPr>
          <p:nvPr/>
        </p:nvSpPr>
        <p:spPr>
          <a:xfrm>
            <a:off x="3564255" y="2804160"/>
            <a:ext cx="7924800" cy="3568065"/>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0  ##gff-version 3.1.26</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1  ##sequence-region ctg123 1 1497228</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2  ctg123 . gene            1000  9000  .  +  .  ID=gene00001;Name=EDEN</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3  ctg123 . TF_binding_site 1000  1012  .  +  .  ID=tfbs00001;Parent=gene00001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4  ctg123 . mRNA            1050  9000  .  +  .  ID=mRNA00001;Parent=gene00001;Name=EDEN.1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5  ctg123 . mRNA            1050  9000  .  +  .  ID=mRNA00002;Parent=gene00001;Name=EDEN.2</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6  ctg123 . mRNA            1300  9000  .  +  .  ID=mRNA00003;Parent=gene00001;Name=EDEN.3</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7  ctg123 . exon            1300  1500  .  +  .  ID=exon00001;Parent=mRNA00003</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8  ctg123 . exon            1050  1500  .  +  .  ID=exon00002;Parent=mRNA00001,mRNA00002</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 9  ctg123 . exon            3000  3902  .  +  .  ID=exon00003;Parent=mRNA00001,mRNA00003</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10  ctg123 . exon            5000  5500  .  +  .  ID=exon00004;Parent=mRNA00001,mRNA00002,mRNA00003</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11  ctg123 . exon            7000  9000  .  +  .  ID=exon00005;Parent=mRNA00001,mRNA00002,mRNA00003</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12  ctg123 . CDS             1201  1500  .  +  0  ID=cds00001;Parent=mRNA00001;Name=edenprotein.1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13  ctg123 . CDS             3000  3902  .  +  0  ID=cds00001;Parent=mRNA00001;Name=edenprotein.1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14  ctg123 . CDS             5000  5500  .  +  0  ID=cds00001;Parent=mRNA00001;Name=edenprotein.1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15  ctg123 . CDS             7000  7600  .  +  0  ID=cds00001;Parent=mRNA00001;Name=edenprotein.1</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16  ctg123 . CDS             1201  1500  .  +  0  ID=cds00002;Parent=mRNA00002;Name=edenprotein.2</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17  ctg123 . CDS             5000  5500  .  +  0  ID=cds00002;Parent=mRNA00002;Name=edenprotein.2</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18  ctg123 . CDS             7000  7600  .  +  0  ID=cds00002;Parent=mRNA00002;Name=edenprotein.2</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19  ctg123 . CDS             3301  3902  .  +  0  ID=cds00003;Parent=mRNA00003;Name=edenprotein.3</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20  ctg123 . CDS             5000  5500  .  +  1  ID=cds00003;Parent=mRNA00003;Name=edenprotein.3</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21  ctg123 . CDS             7000  7600  .  +  1  ID=cds00003;Parent=mRNA00003;Name=edenprotein.3</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22  ctg123 . CDS             3391  3902  .  +  0  ID=cds00004;Parent=mRNA00003;Name=edenprotein.4</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23  ctg123 . CDS             5000  5500  .  +  1  ID=cds00004;Parent=mRNA00003;Name=edenprotein.4</a:t>
            </a:r>
            <a:endParaRPr lang="en-US" sz="10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1000">
                <a:solidFill>
                  <a:schemeClr val="tx1"/>
                </a:solidFill>
                <a:latin typeface="FreeMono" panose="020F0409020205020404" charset="0"/>
                <a:cs typeface="FreeMono" panose="020F0409020205020404" charset="0"/>
              </a:rPr>
              <a:t>24  ctg123 . CDS             7000  7600  .  +  1  ID=cds00004;Parent=mRNA00003;Name=edenprotein.4</a:t>
            </a:r>
            <a:endParaRPr lang="en-US" sz="1000">
              <a:solidFill>
                <a:schemeClr val="tx1"/>
              </a:solidFill>
              <a:latin typeface="FreeMono" panose="020F0409020205020404" charset="0"/>
              <a:cs typeface="FreeMono" panose="020F0409020205020404" charset="0"/>
            </a:endParaRPr>
          </a:p>
        </p:txBody>
      </p:sp>
      <p:sp>
        <p:nvSpPr>
          <p:cNvPr id="11" name="Text Box 10"/>
          <p:cNvSpPr txBox="1"/>
          <p:nvPr/>
        </p:nvSpPr>
        <p:spPr>
          <a:xfrm>
            <a:off x="6290310" y="6372225"/>
            <a:ext cx="5198745" cy="245110"/>
          </a:xfrm>
          <a:prstGeom prst="rect">
            <a:avLst/>
          </a:prstGeom>
          <a:noFill/>
        </p:spPr>
        <p:txBody>
          <a:bodyPr wrap="none" rtlCol="0">
            <a:spAutoFit/>
          </a:bodyPr>
          <a:p>
            <a:pPr algn="l"/>
            <a:r>
              <a:rPr lang="de-DE" altLang="en-US" sz="1000">
                <a:latin typeface="Calibri" charset="0"/>
                <a:hlinkClick r:id="rId2" tooltip="" action="ppaction://hlinkfile"/>
              </a:rPr>
              <a:t>https://github.com/The-Sequence-Ontology/Specifications/blob/master/gff3.md</a:t>
            </a:r>
            <a:endParaRPr lang="de-DE" altLang="en-US" sz="1000">
              <a:latin typeface="Calibri" charset="0"/>
              <a:hlinkClick r:id="rId2" tooltip="" action="ppaction://hlinkfile"/>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58445"/>
            <a:ext cx="7000875" cy="1325880"/>
          </a:xfrm>
        </p:spPr>
        <p:txBody>
          <a:bodyPr/>
          <a:p>
            <a:r>
              <a:rPr lang="en-US" sz="1800"/>
              <a:t>Computational genomics pipelines - gene expression and differential gene expression</a:t>
            </a:r>
            <a:endParaRPr lang="en-US" sz="1800"/>
          </a:p>
        </p:txBody>
      </p:sp>
      <p:sp>
        <p:nvSpPr>
          <p:cNvPr id="5" name="Text Box 4"/>
          <p:cNvSpPr txBox="1"/>
          <p:nvPr/>
        </p:nvSpPr>
        <p:spPr>
          <a:xfrm>
            <a:off x="5962650" y="5280025"/>
            <a:ext cx="6229350" cy="213995"/>
          </a:xfrm>
          <a:prstGeom prst="rect">
            <a:avLst/>
          </a:prstGeom>
          <a:noFill/>
        </p:spPr>
        <p:txBody>
          <a:bodyPr wrap="none" rtlCol="0">
            <a:spAutoFit/>
          </a:bodyPr>
          <a:p>
            <a:pPr algn="l"/>
            <a:r>
              <a:rPr lang="en-US" sz="800">
                <a:hlinkClick r:id="rId1" tooltip="" action="ppaction://hlinkfile"/>
              </a:rPr>
              <a:t>https://www.ebi.ac.uk/training/online/courses/functional-genomics-ii-common-technologies-and-data-analysis-methods</a:t>
            </a:r>
            <a:endParaRPr lang="en-US" sz="800"/>
          </a:p>
        </p:txBody>
      </p:sp>
      <p:sp>
        <p:nvSpPr>
          <p:cNvPr id="7" name="Text Box 6"/>
          <p:cNvSpPr txBox="1"/>
          <p:nvPr/>
        </p:nvSpPr>
        <p:spPr>
          <a:xfrm>
            <a:off x="7447280" y="5882640"/>
            <a:ext cx="3383280" cy="521970"/>
          </a:xfrm>
          <a:prstGeom prst="rect">
            <a:avLst/>
          </a:prstGeom>
          <a:solidFill>
            <a:schemeClr val="accent4">
              <a:lumMod val="20000"/>
              <a:lumOff val="80000"/>
            </a:schemeClr>
          </a:solidFill>
        </p:spPr>
        <p:txBody>
          <a:bodyPr wrap="square" rtlCol="0">
            <a:spAutoFit/>
          </a:bodyPr>
          <a:p>
            <a:r>
              <a:rPr lang="en-US" sz="1400"/>
              <a:t>Standard input: 	SAM/BAM</a:t>
            </a:r>
            <a:br>
              <a:rPr lang="en-US" sz="1400"/>
            </a:br>
            <a:r>
              <a:rPr lang="en-US" sz="1400"/>
              <a:t>Standard output: 	Tables</a:t>
            </a:r>
            <a:endParaRPr lang="en-US" sz="1400"/>
          </a:p>
        </p:txBody>
      </p:sp>
      <p:sp>
        <p:nvSpPr>
          <p:cNvPr id="10" name="Content Placeholder 2"/>
          <p:cNvSpPr>
            <a:spLocks noGrp="1"/>
          </p:cNvSpPr>
          <p:nvPr/>
        </p:nvSpPr>
        <p:spPr>
          <a:xfrm>
            <a:off x="647700" y="1509395"/>
            <a:ext cx="5233670" cy="511048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sz="1000"/>
              <a:t>Given a set of aligned reads of RNA we aim to quantify the </a:t>
            </a:r>
            <a:r>
              <a:rPr lang="en-US" sz="1000" b="1"/>
              <a:t>abundance of each gene transcript</a:t>
            </a:r>
            <a:r>
              <a:rPr lang="en-US" sz="1000"/>
              <a:t>. Furthermore, given two  or more experimental conditions we aim to spot transcripts differentially expressed</a:t>
            </a:r>
            <a:endParaRPr lang="en-US" sz="1000"/>
          </a:p>
          <a:p>
            <a:r>
              <a:rPr lang="en-US" sz="1000"/>
              <a:t>Challenges:</a:t>
            </a:r>
            <a:endParaRPr lang="en-US" sz="1000"/>
          </a:p>
          <a:p>
            <a:pPr lvl="1"/>
            <a:r>
              <a:rPr lang="de-DE" altLang="en-US" sz="1000">
                <a:latin typeface="Calibri" charset="0"/>
              </a:rPr>
              <a:t>Raw read counts are affected by transcript length, ie: longer transcripts have more read counts at equivalent expression levels. This requires a normalization</a:t>
            </a:r>
            <a:endParaRPr lang="de-DE" altLang="en-US" sz="1000">
              <a:latin typeface="Calibri" charset="0"/>
            </a:endParaRPr>
          </a:p>
          <a:p>
            <a:pPr lvl="1"/>
            <a:r>
              <a:rPr lang="de-DE" altLang="en-US" sz="1000">
                <a:latin typeface="Calibri" charset="0"/>
              </a:rPr>
              <a:t>Comparing expression levels between samples have to account for different library sizes, ie: the absolute number of reads in a sample</a:t>
            </a:r>
            <a:endParaRPr lang="de-DE" altLang="en-US" sz="1000">
              <a:latin typeface="Calibri" charset="0"/>
            </a:endParaRPr>
          </a:p>
          <a:p>
            <a:pPr lvl="1"/>
            <a:endParaRPr lang="de-DE" altLang="en-US" sz="1000">
              <a:latin typeface="Calibri" charset="0"/>
            </a:endParaRPr>
          </a:p>
          <a:p>
            <a:pPr lvl="0"/>
            <a:r>
              <a:rPr lang="de-DE" altLang="en-US" sz="1000">
                <a:cs typeface="+mn-lt"/>
              </a:rPr>
              <a:t>The measure </a:t>
            </a:r>
            <a:r>
              <a:rPr lang="de-DE" altLang="en-US" sz="1000" b="1">
                <a:cs typeface="+mn-lt"/>
              </a:rPr>
              <a:t>RPKM (reads per kilobase of exon model per million reads)</a:t>
            </a:r>
            <a:r>
              <a:rPr lang="de-DE" altLang="en-US" sz="1000">
                <a:cs typeface="+mn-lt"/>
              </a:rPr>
              <a:t> and its derivative </a:t>
            </a:r>
            <a:r>
              <a:rPr lang="de-DE" altLang="en-US" sz="1000" b="1">
                <a:cs typeface="+mn-lt"/>
              </a:rPr>
              <a:t>FPKM (fragments per kilobase of exon model per million reads mapped)</a:t>
            </a:r>
            <a:r>
              <a:rPr lang="de-DE" altLang="en-US" sz="1000">
                <a:cs typeface="+mn-lt"/>
              </a:rPr>
              <a:t> and finally TPM (Transcripts per Kilobase Million) normalize read counts into comparable expression levels</a:t>
            </a:r>
            <a:endParaRPr lang="de-DE" altLang="en-US" sz="1000">
              <a:cs typeface="+mn-lt"/>
            </a:endParaRPr>
          </a:p>
          <a:p>
            <a:pPr lvl="1"/>
            <a:r>
              <a:rPr lang="de-DE" altLang="en-US" sz="820">
                <a:latin typeface="Calibri" charset="0"/>
              </a:rPr>
              <a:t>RPPKM = read counts / library size / 1,000,000 / gene length, where library size = total reads</a:t>
            </a:r>
            <a:endParaRPr lang="de-DE" altLang="en-US" sz="820">
              <a:latin typeface="Calibri" charset="0"/>
            </a:endParaRPr>
          </a:p>
          <a:p>
            <a:pPr lvl="1"/>
            <a:r>
              <a:rPr lang="de-DE" altLang="en-US" sz="820">
                <a:latin typeface="Calibri" charset="0"/>
              </a:rPr>
              <a:t>TPKM accounts for paired end reads</a:t>
            </a:r>
            <a:endParaRPr lang="de-DE" altLang="en-US" sz="820">
              <a:latin typeface="Calibri" charset="0"/>
            </a:endParaRPr>
          </a:p>
          <a:p>
            <a:pPr lvl="1"/>
            <a:r>
              <a:rPr lang="de-DE" altLang="en-US" sz="820">
                <a:latin typeface="Calibri" charset="0"/>
              </a:rPr>
              <a:t>TPM = read counts / gene length / library size / 1,000,000, where library_size = sum(read counts / gene length)</a:t>
            </a:r>
            <a:endParaRPr lang="de-DE" altLang="en-US" sz="820">
              <a:latin typeface="Calibri" charset="0"/>
            </a:endParaRPr>
          </a:p>
          <a:p>
            <a:pPr lvl="0"/>
            <a:r>
              <a:rPr lang="de-DE" altLang="en-US" sz="1000" b="1">
                <a:latin typeface="Calibri" charset="0"/>
              </a:rPr>
              <a:t>Quantile normalization</a:t>
            </a:r>
            <a:r>
              <a:rPr lang="de-DE" altLang="en-US" sz="1000">
                <a:latin typeface="Calibri" charset="0"/>
              </a:rPr>
              <a:t> introduces a </a:t>
            </a:r>
            <a:r>
              <a:rPr lang="de-DE" altLang="en-US" sz="1000" i="1">
                <a:latin typeface="Calibri" charset="0"/>
              </a:rPr>
              <a:t>harder </a:t>
            </a:r>
            <a:r>
              <a:rPr lang="de-DE" altLang="en-US" sz="1000">
                <a:latin typeface="Calibri" charset="0"/>
              </a:rPr>
              <a:t>normalization method</a:t>
            </a:r>
            <a:endParaRPr lang="de-DE" altLang="en-US" sz="1000">
              <a:latin typeface="Calibri" charset="0"/>
            </a:endParaRPr>
          </a:p>
        </p:txBody>
      </p:sp>
      <p:pic>
        <p:nvPicPr>
          <p:cNvPr id="3" name="Picture 2"/>
          <p:cNvPicPr>
            <a:picLocks noChangeAspect="1"/>
          </p:cNvPicPr>
          <p:nvPr/>
        </p:nvPicPr>
        <p:blipFill>
          <a:blip r:embed="rId2"/>
          <a:stretch>
            <a:fillRect/>
          </a:stretch>
        </p:blipFill>
        <p:spPr>
          <a:xfrm>
            <a:off x="6804660" y="906780"/>
            <a:ext cx="5017770" cy="4347210"/>
          </a:xfrm>
          <a:prstGeom prst="rect">
            <a:avLst/>
          </a:prstGeom>
        </p:spPr>
      </p:pic>
      <p:pic>
        <p:nvPicPr>
          <p:cNvPr id="4" name="Picture 3" descr="Screenshot from 2023-10-07 06-13-49"/>
          <p:cNvPicPr>
            <a:picLocks noChangeAspect="1"/>
          </p:cNvPicPr>
          <p:nvPr/>
        </p:nvPicPr>
        <p:blipFill>
          <a:blip r:embed="rId3"/>
          <a:stretch>
            <a:fillRect/>
          </a:stretch>
        </p:blipFill>
        <p:spPr>
          <a:xfrm>
            <a:off x="441325" y="5170170"/>
            <a:ext cx="5440045" cy="1016000"/>
          </a:xfrm>
          <a:prstGeom prst="rect">
            <a:avLst/>
          </a:prstGeom>
        </p:spPr>
      </p:pic>
      <p:sp>
        <p:nvSpPr>
          <p:cNvPr id="6" name="Text Box 5"/>
          <p:cNvSpPr txBox="1"/>
          <p:nvPr/>
        </p:nvSpPr>
        <p:spPr>
          <a:xfrm>
            <a:off x="685165" y="6330315"/>
            <a:ext cx="4790440" cy="245110"/>
          </a:xfrm>
          <a:prstGeom prst="rect">
            <a:avLst/>
          </a:prstGeom>
          <a:noFill/>
        </p:spPr>
        <p:txBody>
          <a:bodyPr wrap="none" rtlCol="0">
            <a:spAutoFit/>
          </a:bodyPr>
          <a:p>
            <a:pPr algn="l"/>
            <a:r>
              <a:rPr lang="de-DE" altLang="en-US" sz="1000">
                <a:latin typeface="Calibri" charset="0"/>
              </a:rPr>
              <a:t>Figure 1 from (Zhao, 2020) </a:t>
            </a:r>
            <a:r>
              <a:rPr lang="de-DE" altLang="en-US" sz="1000">
                <a:latin typeface="Calibri" charset="0"/>
                <a:hlinkClick r:id="rId4" tooltip="" action="ppaction://hlinkfile"/>
              </a:rPr>
              <a:t>https://doi.org/10.1038/s41598-020-72664-6</a:t>
            </a:r>
            <a:endParaRPr lang="de-DE" altLang="en-US" sz="1000">
              <a:latin typeface="Calibri" charset="0"/>
              <a:hlinkClick r:id="rId4" tooltip="" action="ppaction://hlinkfil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ltLang="de-DE">
                <a:latin typeface="Calibri" charset="0"/>
                <a:sym typeface="+mn-ea"/>
              </a:rPr>
              <a:t>Overview of </a:t>
            </a:r>
            <a:r>
              <a:rPr lang="de-DE" altLang="en-US">
                <a:latin typeface="Calibri" charset="0"/>
                <a:sym typeface="+mn-ea"/>
              </a:rPr>
              <a:t>NGS methods</a:t>
            </a:r>
            <a:endParaRPr lang="en-US"/>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Picture 7"/>
          <p:cNvPicPr>
            <a:picLocks noChangeAspect="1"/>
          </p:cNvPicPr>
          <p:nvPr/>
        </p:nvPicPr>
        <p:blipFill>
          <a:blip r:embed="rId1"/>
          <a:stretch>
            <a:fillRect/>
          </a:stretch>
        </p:blipFill>
        <p:spPr>
          <a:xfrm>
            <a:off x="6374130" y="1186815"/>
            <a:ext cx="4721225" cy="4721225"/>
          </a:xfrm>
          <a:prstGeom prst="rect">
            <a:avLst/>
          </a:prstGeom>
        </p:spPr>
      </p:pic>
      <p:sp>
        <p:nvSpPr>
          <p:cNvPr id="2" name="Title 1"/>
          <p:cNvSpPr>
            <a:spLocks noGrp="1"/>
          </p:cNvSpPr>
          <p:nvPr>
            <p:ph type="title"/>
          </p:nvPr>
        </p:nvSpPr>
        <p:spPr/>
        <p:txBody>
          <a:bodyPr/>
          <a:p>
            <a:r>
              <a:rPr lang="en-US" sz="1800"/>
              <a:t>Computational genomics pipelines - gene expression and differential gene expression</a:t>
            </a:r>
            <a:endParaRPr lang="en-US" sz="1800"/>
          </a:p>
        </p:txBody>
      </p:sp>
      <p:sp>
        <p:nvSpPr>
          <p:cNvPr id="5" name="Text Box 4"/>
          <p:cNvSpPr txBox="1"/>
          <p:nvPr/>
        </p:nvSpPr>
        <p:spPr>
          <a:xfrm>
            <a:off x="6388100" y="5684520"/>
            <a:ext cx="5205095" cy="213995"/>
          </a:xfrm>
          <a:prstGeom prst="rect">
            <a:avLst/>
          </a:prstGeom>
          <a:noFill/>
        </p:spPr>
        <p:txBody>
          <a:bodyPr wrap="none" rtlCol="0">
            <a:spAutoFit/>
          </a:bodyPr>
          <a:p>
            <a:pPr algn="l"/>
            <a:r>
              <a:rPr lang="en-US" sz="800">
                <a:hlinkClick r:id="rId2" tooltip="" action="ppaction://hlinkfile"/>
              </a:rPr>
              <a:t>https://www.bioinformatics.com.cn/static/img/onlineplots_img/086_basic_3_color_volcano_plot.png</a:t>
            </a:r>
            <a:endParaRPr lang="en-US" sz="800"/>
          </a:p>
        </p:txBody>
      </p:sp>
      <p:sp>
        <p:nvSpPr>
          <p:cNvPr id="10" name="Content Placeholder 2"/>
          <p:cNvSpPr>
            <a:spLocks noGrp="1"/>
          </p:cNvSpPr>
          <p:nvPr/>
        </p:nvSpPr>
        <p:spPr>
          <a:xfrm>
            <a:off x="647700" y="1509395"/>
            <a:ext cx="5233670" cy="511048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de-DE" altLang="en-US" sz="1000">
                <a:latin typeface="Calibri" charset="0"/>
              </a:rPr>
              <a:t>In DGE we assess the fold change in each gene between groups in our experimental design. We apply the log transformation to the fold change so both directions of change are represented equally</a:t>
            </a:r>
            <a:endParaRPr lang="de-DE" altLang="en-US" sz="1000">
              <a:latin typeface="Calibri" charset="0"/>
            </a:endParaRPr>
          </a:p>
          <a:p>
            <a:r>
              <a:rPr lang="de-DE" altLang="en-US" sz="1000">
                <a:latin typeface="Calibri" charset="0"/>
              </a:rPr>
              <a:t>Furthermore, we want a significance value of the fold change observation.</a:t>
            </a:r>
            <a:endParaRPr lang="de-DE" altLang="en-US" sz="1000">
              <a:latin typeface="Calibri" charset="0"/>
            </a:endParaRPr>
          </a:p>
          <a:p>
            <a:r>
              <a:rPr lang="de-DE" altLang="en-US" sz="1000">
                <a:latin typeface="Calibri" charset="0"/>
              </a:rPr>
              <a:t>By setting fold change and significance thresholds we can determine the groups of up and down regulated genes.</a:t>
            </a:r>
            <a:endParaRPr lang="de-DE" altLang="en-US" sz="1000">
              <a:latin typeface="Calibri" charset="0"/>
            </a:endParaRPr>
          </a:p>
          <a:p>
            <a:r>
              <a:rPr lang="de-DE" altLang="en-US" sz="1000">
                <a:latin typeface="Calibri" charset="0"/>
              </a:rPr>
              <a:t>There are different statistical methods to detemine the significance, these are based on Bayesian methods, negative binomial and Poisson distributions</a:t>
            </a:r>
            <a:endParaRPr lang="de-DE" altLang="en-US" sz="1000">
              <a:latin typeface="Calibri" charset="0"/>
            </a:endParaRPr>
          </a:p>
        </p:txBody>
      </p:sp>
      <p:pic>
        <p:nvPicPr>
          <p:cNvPr id="9" name="Picture 8"/>
          <p:cNvPicPr>
            <a:picLocks noChangeAspect="1"/>
          </p:cNvPicPr>
          <p:nvPr/>
        </p:nvPicPr>
        <p:blipFill>
          <a:blip r:embed="rId3"/>
          <a:stretch>
            <a:fillRect/>
          </a:stretch>
        </p:blipFill>
        <p:spPr>
          <a:xfrm>
            <a:off x="622300" y="3657600"/>
            <a:ext cx="5626100" cy="145923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BED and BEDgraph formats</a:t>
            </a:r>
            <a:endParaRPr lang="de-DE" altLang="en-US">
              <a:latin typeface="Calibri" charset="0"/>
            </a:endParaRPr>
          </a:p>
        </p:txBody>
      </p:sp>
      <p:sp>
        <p:nvSpPr>
          <p:cNvPr id="5" name="Content Placeholder 4"/>
          <p:cNvSpPr/>
          <p:nvPr>
            <p:ph idx="1"/>
          </p:nvPr>
        </p:nvSpPr>
        <p:spPr>
          <a:xfrm>
            <a:off x="647700" y="1471930"/>
            <a:ext cx="5961380" cy="4351655"/>
          </a:xfrm>
        </p:spPr>
        <p:txBody>
          <a:bodyPr>
            <a:normAutofit/>
          </a:bodyPr>
          <a:p>
            <a:r>
              <a:rPr lang="de-DE" altLang="en-US" sz="1400">
                <a:latin typeface="Calibri" charset="0"/>
              </a:rPr>
              <a:t>The BED format is simple, it represents genomic intervals. Chromosome, start and end</a:t>
            </a:r>
            <a:endParaRPr lang="de-DE" altLang="en-US" sz="1400">
              <a:latin typeface="Calibri" charset="0"/>
            </a:endParaRPr>
          </a:p>
          <a:p>
            <a:r>
              <a:rPr lang="de-DE" altLang="en-US" sz="1400">
                <a:latin typeface="Calibri" charset="0"/>
              </a:rPr>
              <a:t>It is widely used in genome browsers to represent tracks of any arbitrary categorical genomic information, eg: repetitive regions, transcription factors</a:t>
            </a:r>
            <a:endParaRPr lang="de-DE" altLang="en-US" sz="1400">
              <a:latin typeface="Calibri" charset="0"/>
            </a:endParaRPr>
          </a:p>
          <a:p>
            <a:r>
              <a:rPr lang="de-DE" altLang="en-US" sz="1400">
                <a:latin typeface="Calibri" charset="0"/>
              </a:rPr>
              <a:t>It may contain additional annotations about how to visualize </a:t>
            </a:r>
            <a:endParaRPr lang="de-DE" altLang="en-US" sz="1400">
              <a:latin typeface="Calibri" charset="0"/>
            </a:endParaRPr>
          </a:p>
          <a:p>
            <a:r>
              <a:rPr lang="de-DE" altLang="en-US" sz="1400">
                <a:latin typeface="Calibri" charset="0"/>
              </a:rPr>
              <a:t>The BEDgraph format is similar but aim to support quantitative values associated to the genomic intervals</a:t>
            </a:r>
            <a:endParaRPr lang="de-DE" altLang="en-US" sz="1400">
              <a:latin typeface="Calibri" charset="0"/>
            </a:endParaRPr>
          </a:p>
          <a:p>
            <a:r>
              <a:rPr lang="de-DE" altLang="en-US" sz="1400">
                <a:latin typeface="Calibri" charset="0"/>
              </a:rPr>
              <a:t>The reference tool to manipulate BED files is BEDtools (</a:t>
            </a:r>
            <a:r>
              <a:rPr lang="de-DE" altLang="en-US" sz="1400">
                <a:latin typeface="Calibri" charset="0"/>
                <a:hlinkClick r:id="rId1" tooltip="" action="ppaction://hlinkfile"/>
              </a:rPr>
              <a:t>https://bedtools.readthedocs.io/en/latest/</a:t>
            </a:r>
            <a:r>
              <a:rPr lang="de-DE" altLang="en-US" sz="1400">
                <a:latin typeface="Calibri" charset="0"/>
              </a:rPr>
              <a:t>)</a:t>
            </a:r>
            <a:endParaRPr lang="de-DE" altLang="en-US" sz="1400">
              <a:latin typeface="Calibri" charset="0"/>
            </a:endParaRPr>
          </a:p>
          <a:p>
            <a:pPr lvl="1"/>
            <a:r>
              <a:rPr lang="de-DE" altLang="en-US" sz="1400">
                <a:latin typeface="Calibri" charset="0"/>
              </a:rPr>
              <a:t>„</a:t>
            </a:r>
            <a:r>
              <a:rPr lang="de-DE" altLang="en-US" sz="1400" i="1">
                <a:latin typeface="Calibri" charset="0"/>
              </a:rPr>
              <a:t>the bedtools utilities are a swiss-army knife of tools for a wide-range of genomics analysis tasks. The most widely-used tools enable genome arithmetic: that is, set theory on the genome.</a:t>
            </a:r>
            <a:r>
              <a:rPr lang="de-DE" altLang="en-US" sz="1400">
                <a:latin typeface="Calibri" charset="0"/>
              </a:rPr>
              <a:t>“</a:t>
            </a:r>
            <a:endParaRPr lang="de-DE" altLang="en-US" sz="1400">
              <a:latin typeface="Calibri" charset="0"/>
            </a:endParaRPr>
          </a:p>
        </p:txBody>
      </p:sp>
      <p:sp>
        <p:nvSpPr>
          <p:cNvPr id="6" name="Content Placeholder 2"/>
          <p:cNvSpPr>
            <a:spLocks noGrp="1"/>
          </p:cNvSpPr>
          <p:nvPr/>
        </p:nvSpPr>
        <p:spPr>
          <a:xfrm>
            <a:off x="7035800" y="685165"/>
            <a:ext cx="2012315" cy="1214755"/>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  213941196  213942363</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  213942363  213943530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  213943530  213944697</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chr2  158364697  158365864</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chr2  158365864  158367031</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chr3  127477031  127478198</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chr3  127478198  127479365</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chr3  127479365  127480532</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chr3  127480532  127481699</a:t>
            </a:r>
            <a:endParaRPr lang="en-US" sz="900">
              <a:solidFill>
                <a:schemeClr val="tx1"/>
              </a:solidFill>
              <a:latin typeface="FreeMono" panose="020F0409020205020404" charset="0"/>
              <a:cs typeface="FreeMono" panose="020F0409020205020404" charset="0"/>
            </a:endParaRPr>
          </a:p>
        </p:txBody>
      </p:sp>
      <p:sp>
        <p:nvSpPr>
          <p:cNvPr id="7" name="Content Placeholder 2"/>
          <p:cNvSpPr>
            <a:spLocks noGrp="1"/>
          </p:cNvSpPr>
          <p:nvPr/>
        </p:nvSpPr>
        <p:spPr>
          <a:xfrm>
            <a:off x="7035800" y="2038985"/>
            <a:ext cx="4928870" cy="1206500"/>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chr7  127471196  127472363  Pos1  0  +  127471196  127472363  255,0,0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chr7  127472363  127473530  Pos2  0  +  127472363  127473530  255,0,0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chr7  127473530  127474697  Pos3  0  +  127473530  127474697  255,0,0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chr7  127474697  127475864  Pos4  0  +  127474697  127475864  255,0,0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chr7  127475864  127477031  Neg1  0  -  127475864  127477031  0,0,255</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chr7  127477031  127478198  Neg2  0  -  127477031  127478198  0,0,255</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chr7  127478198  127479365  Neg3  0  -  127478198  127479365  0,0,255</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chr7  127479365  127480532  Pos5  0  +  127479365  127480532  255,0,0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chr7  127480532  127481699  Neg4  0  -  127480532  127481699  0,0,255</a:t>
            </a:r>
            <a:endParaRPr lang="en-US" sz="900">
              <a:solidFill>
                <a:schemeClr val="tx1"/>
              </a:solidFill>
              <a:latin typeface="FreeMono" panose="020F0409020205020404" charset="0"/>
              <a:cs typeface="FreeMono" panose="020F0409020205020404" charset="0"/>
            </a:endParaRPr>
          </a:p>
        </p:txBody>
      </p:sp>
      <p:sp>
        <p:nvSpPr>
          <p:cNvPr id="8" name="Content Placeholder 2"/>
          <p:cNvSpPr>
            <a:spLocks noGrp="1"/>
          </p:cNvSpPr>
          <p:nvPr/>
        </p:nvSpPr>
        <p:spPr>
          <a:xfrm>
            <a:off x="892810" y="5268595"/>
            <a:ext cx="2359025" cy="1206500"/>
          </a:xfrm>
          <a:prstGeom prst="rect">
            <a:avLst/>
          </a:prstGeom>
          <a:solidFill>
            <a:schemeClr val="bg1">
              <a:lumMod val="95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chr19 49302000 49302300 -1.0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chr19 49302300 49302600 -0.75</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chr19 49302600 49302900 -0.50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chr19 49302900 49303200 -0.25</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chr19 49303200 49303500 0.0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chr19 49303500 49303800 0.25</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chr19 49303800 49304100 0.50</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chr19 49304100 49304400 0.75</a:t>
            </a:r>
            <a:endParaRPr lang="en-US" sz="900">
              <a:solidFill>
                <a:schemeClr val="tx1"/>
              </a:solidFill>
              <a:latin typeface="FreeMono" panose="020F0409020205020404" charset="0"/>
              <a:cs typeface="FreeMono" panose="020F0409020205020404" charset="0"/>
            </a:endParaRPr>
          </a:p>
          <a:p>
            <a:pPr marL="0" indent="0">
              <a:lnSpc>
                <a:spcPct val="90000"/>
              </a:lnSpc>
              <a:spcBef>
                <a:spcPts val="0"/>
              </a:spcBef>
              <a:spcAft>
                <a:spcPts val="0"/>
              </a:spcAft>
              <a:buNone/>
            </a:pPr>
            <a:r>
              <a:rPr lang="en-US" sz="900">
                <a:solidFill>
                  <a:schemeClr val="tx1"/>
                </a:solidFill>
                <a:latin typeface="FreeMono" panose="020F0409020205020404" charset="0"/>
                <a:cs typeface="FreeMono" panose="020F0409020205020404" charset="0"/>
              </a:rPr>
              <a:t>chr19 49304400 49304700 1.00</a:t>
            </a:r>
            <a:endParaRPr lang="en-US" sz="900">
              <a:solidFill>
                <a:schemeClr val="tx1"/>
              </a:solidFill>
              <a:latin typeface="FreeMono" panose="020F0409020205020404" charset="0"/>
              <a:cs typeface="FreeMono" panose="020F0409020205020404" charset="0"/>
            </a:endParaRPr>
          </a:p>
        </p:txBody>
      </p:sp>
      <p:sp>
        <p:nvSpPr>
          <p:cNvPr id="9" name="Text Box 8"/>
          <p:cNvSpPr txBox="1"/>
          <p:nvPr/>
        </p:nvSpPr>
        <p:spPr>
          <a:xfrm>
            <a:off x="3748405" y="5268595"/>
            <a:ext cx="1075055" cy="306705"/>
          </a:xfrm>
          <a:prstGeom prst="rect">
            <a:avLst/>
          </a:prstGeom>
          <a:solidFill>
            <a:schemeClr val="accent4">
              <a:lumMod val="20000"/>
              <a:lumOff val="80000"/>
            </a:schemeClr>
          </a:solidFill>
        </p:spPr>
        <p:txBody>
          <a:bodyPr wrap="none" rtlCol="0">
            <a:spAutoFit/>
          </a:bodyPr>
          <a:p>
            <a:r>
              <a:rPr lang="de-DE" altLang="en-US" sz="1400">
                <a:latin typeface="Calibri" charset="0"/>
              </a:rPr>
              <a:t>BEDgraph</a:t>
            </a:r>
            <a:endParaRPr lang="de-DE" altLang="en-US" sz="1400">
              <a:latin typeface="Calibri" charset="0"/>
            </a:endParaRPr>
          </a:p>
        </p:txBody>
      </p:sp>
      <p:sp>
        <p:nvSpPr>
          <p:cNvPr id="10" name="Text Box 9"/>
          <p:cNvSpPr txBox="1"/>
          <p:nvPr/>
        </p:nvSpPr>
        <p:spPr>
          <a:xfrm>
            <a:off x="9474835" y="685165"/>
            <a:ext cx="554355" cy="306705"/>
          </a:xfrm>
          <a:prstGeom prst="rect">
            <a:avLst/>
          </a:prstGeom>
          <a:solidFill>
            <a:schemeClr val="accent4">
              <a:lumMod val="20000"/>
              <a:lumOff val="80000"/>
            </a:schemeClr>
          </a:solidFill>
        </p:spPr>
        <p:txBody>
          <a:bodyPr wrap="none" rtlCol="0">
            <a:spAutoFit/>
          </a:bodyPr>
          <a:p>
            <a:r>
              <a:rPr lang="de-DE" altLang="en-US" sz="1400">
                <a:latin typeface="Calibri" charset="0"/>
              </a:rPr>
              <a:t>BED</a:t>
            </a:r>
            <a:endParaRPr lang="de-DE" altLang="en-US" sz="1400">
              <a:latin typeface="Calibri" charset="0"/>
            </a:endParaRPr>
          </a:p>
        </p:txBody>
      </p:sp>
      <p:pic>
        <p:nvPicPr>
          <p:cNvPr id="12" name="Picture 11"/>
          <p:cNvPicPr>
            <a:picLocks noChangeAspect="1"/>
          </p:cNvPicPr>
          <p:nvPr/>
        </p:nvPicPr>
        <p:blipFill>
          <a:blip r:embed="rId2"/>
          <a:stretch>
            <a:fillRect/>
          </a:stretch>
        </p:blipFill>
        <p:spPr>
          <a:xfrm>
            <a:off x="7547610" y="3440430"/>
            <a:ext cx="3394075" cy="310959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Bibliography and further reading</a:t>
            </a:r>
            <a:endParaRPr lang="de-DE" altLang="en-US">
              <a:latin typeface="Calibri" charset="0"/>
            </a:endParaRPr>
          </a:p>
        </p:txBody>
      </p:sp>
      <p:sp>
        <p:nvSpPr>
          <p:cNvPr id="3" name="Content Placeholder 2"/>
          <p:cNvSpPr>
            <a:spLocks noGrp="1"/>
          </p:cNvSpPr>
          <p:nvPr>
            <p:ph idx="1"/>
          </p:nvPr>
        </p:nvSpPr>
        <p:spPr/>
        <p:txBody>
          <a:bodyPr>
            <a:normAutofit fontScale="40000"/>
          </a:bodyPr>
          <a:p>
            <a:r>
              <a:rPr lang="en-US"/>
              <a:t>Kumuthini, J. et al. Ten simple rules for providing effective bioinformatics research support. PLOS Computational Biology 16, e1007531 (2020).</a:t>
            </a:r>
            <a:endParaRPr lang="en-US"/>
          </a:p>
          <a:p>
            <a:r>
              <a:rPr lang="en-US"/>
              <a:t>Ma, L. et al. Database Commons: A Catalog of Worldwide Biological Databases. Genomics, Proteomics &amp; Bioinformatics S1672022922001693 (2022) doi:10.1016/j.gpb.2022.12.004.</a:t>
            </a:r>
            <a:endParaRPr lang="en-US"/>
          </a:p>
          <a:p>
            <a:r>
              <a:rPr lang="en-US"/>
              <a:t>Amid, C. et al. The European Nucleotide Archive in 2019. Nucleic Acids Research 48, D70–D76 (2020).</a:t>
            </a:r>
            <a:endParaRPr lang="en-US"/>
          </a:p>
          <a:p>
            <a:r>
              <a:rPr lang="en-US"/>
              <a:t>Karczewski, K. J. et al. The mutational constraint spectrum quantified from variation in 141,456 humans. Nature 581, 434–443 (2020).</a:t>
            </a:r>
            <a:endParaRPr lang="en-US"/>
          </a:p>
          <a:p>
            <a:r>
              <a:rPr lang="en-US"/>
              <a:t>Tate, J. G. et al. COSMIC: the Catalogue Of Somatic Mutations In Cancer. Nucleic Acids Research 47, D941–D947 (2019).</a:t>
            </a:r>
            <a:endParaRPr lang="en-US"/>
          </a:p>
          <a:p>
            <a:r>
              <a:rPr lang="en-US"/>
              <a:t>Robinson, J., Halliwell, J. A., McWilliam, H., Lopez, R. &amp; Marsh, S. G. E. IPD—the Immuno Polymorphism Database. Nucleic Acids Research 41, D1234–D1240 (2013).</a:t>
            </a:r>
            <a:endParaRPr lang="en-US"/>
          </a:p>
          <a:p>
            <a:r>
              <a:rPr lang="en-US"/>
              <a:t>Vita, R. et al. The Immune Epitope Database (IEDB): 2018 update. Nucleic Acids Research 47, D339–D343 (2019).</a:t>
            </a:r>
            <a:endParaRPr lang="en-US"/>
          </a:p>
          <a:p>
            <a:r>
              <a:rPr lang="en-US"/>
              <a:t>Li, H. Tabix: fast retrieval of sequence features from generic TAB-delimited files. Bioinformatics 27, 718–719 (2011).</a:t>
            </a:r>
            <a:endParaRPr lang="en-US"/>
          </a:p>
          <a:p>
            <a:r>
              <a:rPr lang="en-US"/>
              <a:t>Li, H. &amp; Durbin, R. Fast and accurate short read alignment with Burrows-Wheeler transform. Bioinformatics 25, 1754–1760 (2009).</a:t>
            </a:r>
            <a:endParaRPr lang="en-US"/>
          </a:p>
          <a:p>
            <a:r>
              <a:rPr lang="en-US"/>
              <a:t>Vasimuddin, Md., Misra, S., Li, H. &amp; Aluru, S. Efficient Architecture-Aware Acceleration of BWA-MEM for Multicore Systems. in 2019 IEEE International Parallel and Distributed Processing Symposium (IPDPS) 314–324 (2019). doi:10.1109/IPDPS.2019.00041.</a:t>
            </a:r>
            <a:endParaRPr lang="en-US"/>
          </a:p>
          <a:p>
            <a:r>
              <a:rPr lang="en-US"/>
              <a:t>Dobin, A. et al. STAR: ultrafast universal RNA-seq aligner. Bioinformatics 29, 15–21 (2013).</a:t>
            </a:r>
            <a:endParaRPr lang="en-US"/>
          </a:p>
          <a:p>
            <a:r>
              <a:rPr lang="en-US"/>
              <a:t>Patro, R., Duggal, G., Love, M. I., Irizarry, R. A. &amp; Kingsford, C. Salmon provides fast and bias-aware quantification of transcript expression. Nat Methods 14, 417–419 (2017).</a:t>
            </a:r>
            <a:endParaRPr lang="en-US"/>
          </a:p>
          <a:p>
            <a:r>
              <a:rPr lang="en-US"/>
              <a:t>Cock, P. J. A., Fields, C. J., Goto, N., Heuer, M. L. &amp; Rice, P. M. The Sanger FASTQ file format for sequences with quality scores, and the Solexa/Illumina FASTQ variants. Nucleic Acids Research 38, 1767–1771 (2010).</a:t>
            </a:r>
            <a:endParaRPr lang="en-US"/>
          </a:p>
          <a:p>
            <a:r>
              <a:rPr lang="en-US"/>
              <a:t>Danecek, P. et al. Twelve years of SAMtools and BCFtools. GigaScience 10, giab008 (2021).</a:t>
            </a:r>
            <a:endParaRPr lang="en-US"/>
          </a:p>
          <a:p>
            <a:endParaRPr lang="en-US"/>
          </a:p>
          <a:p>
            <a:r>
              <a:rPr lang="en-US"/>
              <a:t>Bioinformatics Handbook </a:t>
            </a:r>
            <a:r>
              <a:rPr lang="en-US">
                <a:hlinkClick r:id="rId1" tooltip="" action="ppaction://hlinkfile"/>
              </a:rPr>
              <a:t>https://eriqande.github.io/eca-bioinf-handbook</a:t>
            </a:r>
            <a:endParaRPr lang="en-US"/>
          </a:p>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de-DE">
                <a:latin typeface="Calibri" charset="0"/>
              </a:rPr>
              <a:t>Overview of </a:t>
            </a:r>
            <a:r>
              <a:rPr lang="de-DE" altLang="en-US">
                <a:latin typeface="Calibri" charset="0"/>
              </a:rPr>
              <a:t>NGS methods</a:t>
            </a:r>
            <a:endParaRPr lang="de-DE" altLang="en-US">
              <a:latin typeface="Calibri" charset="0"/>
            </a:endParaRPr>
          </a:p>
        </p:txBody>
      </p:sp>
      <p:sp>
        <p:nvSpPr>
          <p:cNvPr id="3" name="Content Placeholder 2"/>
          <p:cNvSpPr>
            <a:spLocks noGrp="1"/>
          </p:cNvSpPr>
          <p:nvPr>
            <p:ph idx="1"/>
          </p:nvPr>
        </p:nvSpPr>
        <p:spPr/>
        <p:txBody>
          <a:bodyPr>
            <a:normAutofit fontScale="65000"/>
          </a:bodyPr>
          <a:p>
            <a:r>
              <a:rPr lang="en-US" b="1"/>
              <a:t>Whole Genome Sequencing</a:t>
            </a:r>
            <a:r>
              <a:rPr lang="de-DE" altLang="en-US" b="1">
                <a:latin typeface="Calibri" charset="0"/>
              </a:rPr>
              <a:t> (WGS)</a:t>
            </a:r>
            <a:r>
              <a:rPr lang="en-US"/>
              <a:t>: This method sequences the entire genome of an organism.</a:t>
            </a:r>
            <a:endParaRPr lang="en-US"/>
          </a:p>
          <a:p>
            <a:r>
              <a:rPr lang="en-US" b="1"/>
              <a:t>Targeted Sequencing</a:t>
            </a:r>
            <a:r>
              <a:rPr lang="en-US"/>
              <a:t>: This includes </a:t>
            </a:r>
            <a:r>
              <a:rPr lang="de-DE" altLang="en-US">
                <a:latin typeface="Calibri" charset="0"/>
              </a:rPr>
              <a:t>whole </a:t>
            </a:r>
            <a:r>
              <a:rPr lang="en-US"/>
              <a:t>exome sequencing</a:t>
            </a:r>
            <a:r>
              <a:rPr lang="de-DE" altLang="en-US">
                <a:latin typeface="Calibri" charset="0"/>
              </a:rPr>
              <a:t> (WES)</a:t>
            </a:r>
            <a:r>
              <a:rPr lang="en-US"/>
              <a:t> and gene or region-specific panels.</a:t>
            </a:r>
            <a:endParaRPr lang="en-US"/>
          </a:p>
          <a:p>
            <a:r>
              <a:rPr lang="en-US" b="1"/>
              <a:t>RNA Sequencing</a:t>
            </a:r>
            <a:r>
              <a:rPr lang="en-US"/>
              <a:t>: This method sequences the RNA in a sample to study cellular responses.</a:t>
            </a:r>
            <a:endParaRPr lang="en-US"/>
          </a:p>
          <a:p>
            <a:r>
              <a:rPr lang="en-US"/>
              <a:t>Single-Cell NGS Methods:</a:t>
            </a:r>
            <a:endParaRPr lang="en-US"/>
          </a:p>
          <a:p>
            <a:pPr lvl="1"/>
            <a:r>
              <a:rPr lang="en-US" b="1"/>
              <a:t>Single-Cell DNA Sequencing</a:t>
            </a:r>
            <a:r>
              <a:rPr lang="en-US"/>
              <a:t>: This involves isolating a single cell, amplifying the whole genome or region of interest, constructing sequencing libraries, and then applying next-generation DNA sequencing.</a:t>
            </a:r>
            <a:endParaRPr lang="en-US"/>
          </a:p>
          <a:p>
            <a:pPr lvl="1"/>
            <a:r>
              <a:rPr lang="en-US" b="1"/>
              <a:t>Single-Cell RNA Sequencing (scRNA-seq)</a:t>
            </a:r>
            <a:r>
              <a:rPr lang="en-US"/>
              <a:t>: This method sequences the RNA in a single cell, providing a higher resolution of cellular differences.</a:t>
            </a:r>
            <a:endParaRPr lang="en-US"/>
          </a:p>
          <a:p>
            <a:r>
              <a:rPr lang="en-US"/>
              <a:t>Epigenetic Approaches:</a:t>
            </a:r>
            <a:endParaRPr lang="en-US"/>
          </a:p>
          <a:p>
            <a:pPr lvl="1"/>
            <a:r>
              <a:rPr lang="en-US" b="1"/>
              <a:t>Methyl-seq</a:t>
            </a:r>
            <a:r>
              <a:rPr lang="en-US"/>
              <a:t>: This method investigates the methylation status of the genome with single-nucleotide resolution.</a:t>
            </a:r>
            <a:endParaRPr lang="en-US"/>
          </a:p>
          <a:p>
            <a:pPr lvl="1"/>
            <a:r>
              <a:rPr lang="en-US" b="1"/>
              <a:t>ChIP-seq</a:t>
            </a:r>
            <a:r>
              <a:rPr lang="en-US"/>
              <a:t>: This combines chromatin immunoprecipitation (ChIP) with NGS to identify binding sites of DNA-associated proteins throughout the genome.</a:t>
            </a:r>
            <a:endParaRPr lang="en-US"/>
          </a:p>
          <a:p>
            <a:pPr lvl="1"/>
            <a:r>
              <a:rPr lang="en-US" b="1"/>
              <a:t>ATAC-seq</a:t>
            </a:r>
            <a:r>
              <a:rPr lang="en-US"/>
              <a:t>: An assay for transposase-accessible chromatin sequencing, this determines regions of chromatin accessibility and maps DNA binding proteins to identify active promoters, enhancers, and other cis-regulatory elements.</a:t>
            </a:r>
            <a:endParaRPr lang="en-US"/>
          </a:p>
          <a:p>
            <a:pPr lvl="0"/>
            <a:r>
              <a:rPr lang="de-DE" altLang="en-US" sz="2000">
                <a:latin typeface="Calibri" charset="0"/>
              </a:rPr>
              <a:t>Immunoinformatics approaches</a:t>
            </a:r>
            <a:endParaRPr lang="de-DE" altLang="en-US" sz="2000">
              <a:latin typeface="Calibri" charset="0"/>
            </a:endParaRPr>
          </a:p>
          <a:p>
            <a:pPr lvl="1"/>
            <a:r>
              <a:rPr lang="de-DE" altLang="en-US" b="1">
                <a:latin typeface="Calibri" charset="0"/>
              </a:rPr>
              <a:t>Single cell TCR-seq</a:t>
            </a:r>
            <a:r>
              <a:rPr lang="de-DE" altLang="en-US">
                <a:latin typeface="Calibri" charset="0"/>
              </a:rPr>
              <a:t>: sequencing of the T-cell Receptor in individual cells</a:t>
            </a:r>
            <a:endParaRPr lang="de-DE" altLang="en-US">
              <a:highlight>
                <a:srgbClr val="FFFF00"/>
              </a:highlight>
              <a:latin typeface="Calibri" charset="0"/>
            </a:endParaRPr>
          </a:p>
          <a:p>
            <a:pPr lvl="1"/>
            <a:r>
              <a:rPr lang="de-DE" altLang="en-US" b="1">
                <a:latin typeface="Calibri" charset="0"/>
              </a:rPr>
              <a:t>HLA typing</a:t>
            </a:r>
            <a:r>
              <a:rPr lang="de-DE" altLang="en-US">
                <a:latin typeface="Calibri" charset="0"/>
              </a:rPr>
              <a:t>: different methods with different resolutions</a:t>
            </a:r>
            <a:endParaRPr lang="en-US"/>
          </a:p>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tLang="en-US">
                <a:latin typeface="Calibri" charset="0"/>
                <a:sym typeface="+mn-ea"/>
              </a:rPr>
              <a:t>C</a:t>
            </a:r>
            <a:r>
              <a:rPr lang="en-US">
                <a:sym typeface="+mn-ea"/>
              </a:rPr>
              <a:t>omputational genomics pipelines</a:t>
            </a:r>
            <a:endParaRPr lang="en-US"/>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de-DE">
                <a:latin typeface="Calibri" charset="0"/>
              </a:rPr>
              <a:t>Overview of c</a:t>
            </a:r>
            <a:r>
              <a:rPr lang="de-DE" altLang="en-US">
                <a:latin typeface="Calibri" charset="0"/>
              </a:rPr>
              <a:t>omputational </a:t>
            </a:r>
            <a:r>
              <a:rPr lang="en-US" altLang="de-DE">
                <a:latin typeface="Calibri" charset="0"/>
              </a:rPr>
              <a:t>genomic pipelines</a:t>
            </a:r>
            <a:endParaRPr lang="en-US" altLang="de-DE">
              <a:latin typeface="Calibri" charset="0"/>
            </a:endParaRPr>
          </a:p>
        </p:txBody>
      </p:sp>
      <p:pic>
        <p:nvPicPr>
          <p:cNvPr id="5" name="Picture 4"/>
          <p:cNvPicPr>
            <a:picLocks noChangeAspect="1"/>
          </p:cNvPicPr>
          <p:nvPr/>
        </p:nvPicPr>
        <p:blipFill>
          <a:blip r:embed="rId1"/>
          <a:stretch>
            <a:fillRect/>
          </a:stretch>
        </p:blipFill>
        <p:spPr>
          <a:xfrm>
            <a:off x="2078990" y="1189355"/>
            <a:ext cx="7230110" cy="4979670"/>
          </a:xfrm>
          <a:prstGeom prst="rect">
            <a:avLst/>
          </a:prstGeom>
        </p:spPr>
      </p:pic>
      <p:sp>
        <p:nvSpPr>
          <p:cNvPr id="6" name="Text Box 5"/>
          <p:cNvSpPr txBox="1"/>
          <p:nvPr/>
        </p:nvSpPr>
        <p:spPr>
          <a:xfrm>
            <a:off x="3886835" y="6232525"/>
            <a:ext cx="5074285" cy="245110"/>
          </a:xfrm>
          <a:prstGeom prst="rect">
            <a:avLst/>
          </a:prstGeom>
          <a:noFill/>
        </p:spPr>
        <p:txBody>
          <a:bodyPr wrap="none" rtlCol="0">
            <a:spAutoFit/>
          </a:bodyPr>
          <a:p>
            <a:pPr algn="l"/>
            <a:r>
              <a:rPr lang="en-US" sz="1000"/>
              <a:t>https://www.helixio.com/uploads/kcfinder/images/PAGE%20WORKFLOW3.jpg</a:t>
            </a:r>
            <a:endParaRPr lang="en-US" sz="1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ltLang="de-DE">
                <a:latin typeface="Calibri" charset="0"/>
              </a:rPr>
              <a:t>Overview of c</a:t>
            </a:r>
            <a:r>
              <a:rPr lang="de-DE" altLang="en-US">
                <a:latin typeface="Calibri" charset="0"/>
              </a:rPr>
              <a:t>omputational </a:t>
            </a:r>
            <a:r>
              <a:rPr lang="en-US" altLang="de-DE">
                <a:latin typeface="Calibri" charset="0"/>
              </a:rPr>
              <a:t>genomic pipelines</a:t>
            </a:r>
            <a:endParaRPr lang="en-US" altLang="de-DE">
              <a:latin typeface="Calibri" charset="0"/>
            </a:endParaRPr>
          </a:p>
        </p:txBody>
      </p:sp>
      <p:sp>
        <p:nvSpPr>
          <p:cNvPr id="3" name="Content Placeholder 2"/>
          <p:cNvSpPr>
            <a:spLocks noGrp="1"/>
          </p:cNvSpPr>
          <p:nvPr>
            <p:ph idx="1"/>
          </p:nvPr>
        </p:nvSpPr>
        <p:spPr/>
        <p:txBody>
          <a:bodyPr>
            <a:normAutofit fontScale="60000"/>
          </a:bodyPr>
          <a:p>
            <a:r>
              <a:rPr lang="en-US" altLang="de-DE" u="sng">
                <a:latin typeface="Calibri" charset="0"/>
              </a:rPr>
              <a:t>Primary analysis</a:t>
            </a:r>
            <a:endParaRPr lang="en-US" altLang="de-DE">
              <a:latin typeface="Calibri" charset="0"/>
            </a:endParaRPr>
          </a:p>
          <a:p>
            <a:pPr lvl="1"/>
            <a:r>
              <a:rPr lang="en-US" altLang="de-DE" sz="1800">
                <a:latin typeface="Calibri" charset="0"/>
              </a:rPr>
              <a:t>Mostly handled by software embedded in sequencers</a:t>
            </a:r>
            <a:endParaRPr lang="en-US" altLang="de-DE" sz="1800">
              <a:latin typeface="Calibri" charset="0"/>
            </a:endParaRPr>
          </a:p>
          <a:p>
            <a:pPr lvl="1"/>
            <a:r>
              <a:rPr lang="en-US" altLang="de-DE" sz="1800">
                <a:latin typeface="Calibri" charset="0"/>
              </a:rPr>
              <a:t>Some Quality Controls (QC) and read trimming may be handled by bioinformaticians</a:t>
            </a:r>
            <a:endParaRPr lang="en-US" altLang="de-DE" sz="1800">
              <a:latin typeface="Calibri" charset="0"/>
            </a:endParaRPr>
          </a:p>
          <a:p>
            <a:pPr lvl="1"/>
            <a:endParaRPr lang="en-US" altLang="de-DE" sz="1800">
              <a:latin typeface="Calibri" charset="0"/>
            </a:endParaRPr>
          </a:p>
          <a:p>
            <a:pPr lvl="0"/>
            <a:r>
              <a:rPr lang="en-US" altLang="de-DE" sz="2000" u="sng">
                <a:latin typeface="Calibri" charset="0"/>
              </a:rPr>
              <a:t>Secondary analysis</a:t>
            </a:r>
            <a:endParaRPr lang="en-US" altLang="de-DE" sz="2000">
              <a:latin typeface="Calibri" charset="0"/>
            </a:endParaRPr>
          </a:p>
          <a:p>
            <a:pPr lvl="1"/>
            <a:r>
              <a:rPr lang="en-US" altLang="de-DE" b="1">
                <a:latin typeface="Calibri" charset="0"/>
              </a:rPr>
              <a:t>De novo assembly</a:t>
            </a:r>
            <a:endParaRPr lang="en-US" altLang="de-DE" b="1">
              <a:latin typeface="Calibri" charset="0"/>
            </a:endParaRPr>
          </a:p>
          <a:p>
            <a:pPr lvl="1"/>
            <a:r>
              <a:rPr lang="de-DE" altLang="en-US" b="1">
                <a:latin typeface="Calibri" charset="0"/>
              </a:rPr>
              <a:t>Alignment</a:t>
            </a:r>
            <a:r>
              <a:rPr lang="de-DE" altLang="en-US">
                <a:latin typeface="Calibri" charset="0"/>
              </a:rPr>
              <a:t> (also known as mapping)</a:t>
            </a:r>
            <a:endParaRPr lang="de-DE" altLang="en-US">
              <a:latin typeface="Calibri" charset="0"/>
            </a:endParaRPr>
          </a:p>
          <a:p>
            <a:pPr lvl="1"/>
            <a:r>
              <a:rPr lang="de-DE" altLang="en-US" b="1">
                <a:latin typeface="Calibri" charset="0"/>
              </a:rPr>
              <a:t>Multiple Sequence Alignment</a:t>
            </a:r>
            <a:r>
              <a:rPr lang="de-DE" altLang="en-US">
                <a:latin typeface="Calibri" charset="0"/>
              </a:rPr>
              <a:t> (MSA)</a:t>
            </a:r>
            <a:endParaRPr lang="en-US" altLang="de-DE">
              <a:latin typeface="Calibri" charset="0"/>
            </a:endParaRPr>
          </a:p>
          <a:p>
            <a:pPr lvl="1"/>
            <a:r>
              <a:rPr lang="de-DE" altLang="en-US" b="1">
                <a:latin typeface="Calibri" charset="0"/>
                <a:sym typeface="+mn-ea"/>
              </a:rPr>
              <a:t>Expression analysis</a:t>
            </a:r>
            <a:endParaRPr lang="de-DE" altLang="en-US">
              <a:latin typeface="Calibri" charset="0"/>
              <a:sym typeface="+mn-ea"/>
            </a:endParaRPr>
          </a:p>
          <a:p>
            <a:pPr lvl="1"/>
            <a:endParaRPr lang="de-DE" altLang="en-US">
              <a:latin typeface="Calibri" charset="0"/>
              <a:sym typeface="+mn-ea"/>
            </a:endParaRPr>
          </a:p>
          <a:p>
            <a:pPr lvl="0"/>
            <a:r>
              <a:rPr lang="en-US" altLang="de-DE" u="sng">
                <a:latin typeface="Calibri" charset="0"/>
              </a:rPr>
              <a:t>Tertiary analysis</a:t>
            </a:r>
            <a:endParaRPr lang="en-US" altLang="de-DE">
              <a:latin typeface="Calibri" charset="0"/>
            </a:endParaRPr>
          </a:p>
          <a:p>
            <a:pPr lvl="1"/>
            <a:r>
              <a:rPr lang="en-US" altLang="de-DE" sz="1800" b="1">
                <a:latin typeface="Calibri" charset="0"/>
                <a:sym typeface="+mn-ea"/>
              </a:rPr>
              <a:t>Variant calling</a:t>
            </a:r>
            <a:endParaRPr lang="en-US" altLang="de-DE" sz="1800">
              <a:latin typeface="Calibri" charset="0"/>
            </a:endParaRPr>
          </a:p>
          <a:p>
            <a:pPr lvl="2"/>
            <a:r>
              <a:rPr lang="en-US" altLang="de-DE" sz="1800">
                <a:latin typeface="Calibri" charset="0"/>
                <a:sym typeface="+mn-ea"/>
              </a:rPr>
              <a:t>Germline versus somatic mutations</a:t>
            </a:r>
            <a:endParaRPr lang="en-US" altLang="de-DE" sz="1800">
              <a:latin typeface="Calibri" charset="0"/>
            </a:endParaRPr>
          </a:p>
          <a:p>
            <a:pPr lvl="2"/>
            <a:r>
              <a:rPr lang="en-US" altLang="de-DE" sz="1800">
                <a:latin typeface="Calibri" charset="0"/>
                <a:sym typeface="+mn-ea"/>
              </a:rPr>
              <a:t>Small mutations versus structural variants</a:t>
            </a:r>
            <a:endParaRPr lang="en-US" altLang="de-DE" sz="1800">
              <a:latin typeface="Calibri" charset="0"/>
              <a:sym typeface="+mn-ea"/>
            </a:endParaRPr>
          </a:p>
          <a:p>
            <a:pPr lvl="1"/>
            <a:r>
              <a:rPr lang="en-US" altLang="de-DE" b="1">
                <a:latin typeface="Calibri" charset="0"/>
                <a:sym typeface="+mn-ea"/>
              </a:rPr>
              <a:t>D</a:t>
            </a:r>
            <a:r>
              <a:rPr lang="de-DE" altLang="en-US" b="1">
                <a:latin typeface="Calibri" charset="0"/>
                <a:sym typeface="+mn-ea"/>
              </a:rPr>
              <a:t>ifferential </a:t>
            </a:r>
            <a:r>
              <a:rPr lang="en-US" altLang="de-DE" b="1">
                <a:latin typeface="Calibri" charset="0"/>
                <a:sym typeface="+mn-ea"/>
              </a:rPr>
              <a:t>G</a:t>
            </a:r>
            <a:r>
              <a:rPr lang="de-DE" altLang="en-US" b="1">
                <a:latin typeface="Calibri" charset="0"/>
                <a:sym typeface="+mn-ea"/>
              </a:rPr>
              <a:t>ene </a:t>
            </a:r>
            <a:r>
              <a:rPr lang="en-US" altLang="de-DE" b="1">
                <a:latin typeface="Calibri" charset="0"/>
                <a:sym typeface="+mn-ea"/>
              </a:rPr>
              <a:t>E</a:t>
            </a:r>
            <a:r>
              <a:rPr lang="de-DE" altLang="en-US" b="1">
                <a:latin typeface="Calibri" charset="0"/>
                <a:sym typeface="+mn-ea"/>
              </a:rPr>
              <a:t>xpression</a:t>
            </a:r>
            <a:r>
              <a:rPr lang="en-US" altLang="de-DE" b="1">
                <a:latin typeface="Calibri" charset="0"/>
                <a:sym typeface="+mn-ea"/>
              </a:rPr>
              <a:t> (DGE)</a:t>
            </a:r>
            <a:endParaRPr lang="en-US" altLang="de-DE" b="1">
              <a:latin typeface="Calibri" charset="0"/>
              <a:sym typeface="+mn-ea"/>
            </a:endParaRPr>
          </a:p>
          <a:p>
            <a:pPr lvl="1"/>
            <a:r>
              <a:rPr lang="en-US" altLang="de-DE" b="1">
                <a:latin typeface="Calibri" charset="0"/>
                <a:sym typeface="+mn-ea"/>
              </a:rPr>
              <a:t>Genome Wide Association Studies (GWAS)</a:t>
            </a:r>
            <a:endParaRPr lang="en-US" altLang="de-DE" b="1">
              <a:latin typeface="Calibri" charset="0"/>
              <a:sym typeface="+mn-ea"/>
            </a:endParaRPr>
          </a:p>
          <a:p>
            <a:pPr lvl="1"/>
            <a:r>
              <a:rPr lang="en-US" altLang="de-DE" b="1">
                <a:latin typeface="Calibri" charset="0"/>
                <a:sym typeface="+mn-ea"/>
              </a:rPr>
              <a:t>Annotations</a:t>
            </a:r>
            <a:endParaRPr lang="en-US" altLang="de-DE" b="1">
              <a:latin typeface="Calibri" charset="0"/>
              <a:sym typeface="+mn-ea"/>
            </a:endParaRPr>
          </a:p>
          <a:p>
            <a:pPr lvl="1"/>
            <a:r>
              <a:rPr lang="en-US" altLang="de-DE" b="1">
                <a:latin typeface="Calibri" charset="0"/>
                <a:sym typeface="+mn-ea"/>
              </a:rPr>
              <a:t>Pathway analysis</a:t>
            </a:r>
            <a:endParaRPr lang="de-DE" altLang="en-US">
              <a:latin typeface="Calibri" charset="0"/>
            </a:endParaRPr>
          </a:p>
          <a:p>
            <a:endParaRPr lang="de-DE" altLang="en-US">
              <a:latin typeface="Calibri"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sym typeface="+mn-ea"/>
              </a:rPr>
              <a:t>Standard genomic data formats</a:t>
            </a:r>
            <a:endParaRPr lang="en-US"/>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Why s</a:t>
            </a:r>
            <a:r>
              <a:rPr lang="en-US"/>
              <a:t>tandard genomic data formats</a:t>
            </a:r>
            <a:r>
              <a:rPr lang="de-DE" altLang="en-US">
                <a:latin typeface="Calibri" charset="0"/>
              </a:rPr>
              <a:t>?</a:t>
            </a:r>
            <a:endParaRPr lang="de-DE" altLang="en-US">
              <a:latin typeface="Calibri" charset="0"/>
            </a:endParaRPr>
          </a:p>
        </p:txBody>
      </p:sp>
      <p:sp>
        <p:nvSpPr>
          <p:cNvPr id="5" name="Content Placeholder 4"/>
          <p:cNvSpPr/>
          <p:nvPr>
            <p:ph idx="1"/>
          </p:nvPr>
        </p:nvSpPr>
        <p:spPr/>
        <p:txBody>
          <a:bodyPr>
            <a:normAutofit lnSpcReduction="10000"/>
          </a:bodyPr>
          <a:p>
            <a:r>
              <a:rPr lang="en-US" b="1"/>
              <a:t>Data Management</a:t>
            </a:r>
            <a:r>
              <a:rPr lang="en-US"/>
              <a:t>: Standard formats facilitate efficient data management, analysis, and interpretation.</a:t>
            </a:r>
            <a:endParaRPr lang="en-US"/>
          </a:p>
          <a:p>
            <a:r>
              <a:rPr lang="en-US" b="1"/>
              <a:t>Quality Control</a:t>
            </a:r>
            <a:r>
              <a:rPr lang="en-US"/>
              <a:t>: They ensure quality control in the production of data.</a:t>
            </a:r>
            <a:endParaRPr lang="en-US"/>
          </a:p>
          <a:p>
            <a:r>
              <a:rPr lang="en-US" b="1"/>
              <a:t>Comprehensive Reporting</a:t>
            </a:r>
            <a:r>
              <a:rPr lang="en-US"/>
              <a:t>: Standard formats promote comprehensive reporting, which is crucial for understanding and replicating the study.</a:t>
            </a:r>
            <a:endParaRPr lang="en-US"/>
          </a:p>
          <a:p>
            <a:r>
              <a:rPr lang="en-US" b="1"/>
              <a:t>Effective Communication</a:t>
            </a:r>
            <a:r>
              <a:rPr lang="en-US"/>
              <a:t>: They aid in effective communication among researchers.</a:t>
            </a:r>
            <a:endParaRPr lang="en-US"/>
          </a:p>
          <a:p>
            <a:r>
              <a:rPr lang="en-US" b="1"/>
              <a:t>Reproducibility</a:t>
            </a:r>
            <a:r>
              <a:rPr lang="en-US"/>
              <a:t>: Standard formats increase the reproducibility of research by making it easier for other researchers to understand and use the data.</a:t>
            </a:r>
            <a:endParaRPr lang="en-US"/>
          </a:p>
          <a:p>
            <a:r>
              <a:rPr lang="en-US" b="1"/>
              <a:t>Data Sharing and Storage</a:t>
            </a:r>
            <a:r>
              <a:rPr lang="en-US"/>
              <a:t>: They support data sharing and storage, which is essential for open science.</a:t>
            </a:r>
            <a:endParaRPr lang="en-US"/>
          </a:p>
          <a:p>
            <a:endParaRPr lang="en-US"/>
          </a:p>
          <a:p>
            <a:r>
              <a:rPr lang="de-DE" altLang="en-US">
                <a:latin typeface="Calibri" charset="0"/>
              </a:rPr>
              <a:t>It is a requirement for publication in most journals!</a:t>
            </a:r>
            <a:endParaRPr lang="de-DE" altLang="en-US">
              <a:latin typeface="Calibri"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27688</Words>
  <Application>WPS Presentation</Application>
  <PresentationFormat>宽屏</PresentationFormat>
  <Paragraphs>498</Paragraphs>
  <Slides>32</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32</vt:i4>
      </vt:variant>
    </vt:vector>
  </HeadingPairs>
  <TitlesOfParts>
    <vt:vector size="48" baseType="lpstr">
      <vt:lpstr>Arial</vt:lpstr>
      <vt:lpstr>SimSun</vt:lpstr>
      <vt:lpstr>Wingdings</vt:lpstr>
      <vt:lpstr>DejaVu Sans</vt:lpstr>
      <vt:lpstr>Calibri</vt:lpstr>
      <vt:lpstr>Microsoft YaHei</vt:lpstr>
      <vt:lpstr>Droid Sans Fallback</vt:lpstr>
      <vt:lpstr>Arial Unicode MS</vt:lpstr>
      <vt:lpstr>Arial Black</vt:lpstr>
      <vt:lpstr>SimSun</vt:lpstr>
      <vt:lpstr>FreeMono</vt:lpstr>
      <vt:lpstr>OpenSymbol</vt:lpstr>
      <vt:lpstr>Bitstream Charter</vt:lpstr>
      <vt:lpstr>DejaVu Math TeX Gyre</vt:lpstr>
      <vt:lpstr>Phetsarath OT</vt:lpstr>
      <vt:lpstr>Office Theme</vt:lpstr>
      <vt:lpstr>Introduction to Bioinformatics</vt:lpstr>
      <vt:lpstr>Outline of session</vt:lpstr>
      <vt:lpstr>PowerPoint 演示文稿</vt:lpstr>
      <vt:lpstr>Some NGS methods</vt:lpstr>
      <vt:lpstr>PowerPoint 演示文稿</vt:lpstr>
      <vt:lpstr>Computational analysis</vt:lpstr>
      <vt:lpstr>Overview of computational genomic pipelines</vt:lpstr>
      <vt:lpstr>Computational genomics pipelines</vt:lpstr>
      <vt:lpstr>Why standard genomic data formats?</vt:lpstr>
      <vt:lpstr>Most used data formats in bioinformatics</vt:lpstr>
      <vt:lpstr>PowerPoint 演示文稿</vt:lpstr>
      <vt:lpstr>FASTA format</vt:lpstr>
      <vt:lpstr>FASTQ format</vt:lpstr>
      <vt:lpstr>PowerPoint 演示文稿</vt:lpstr>
      <vt:lpstr>SAM/BAM format</vt:lpstr>
      <vt:lpstr>Computational genomics pipelines - RNA alignment</vt:lpstr>
      <vt:lpstr>VCF format</vt:lpstr>
      <vt:lpstr>VCF format - representing SNVs and small indels</vt:lpstr>
      <vt:lpstr>Indexing files with genomic coordinates</vt:lpstr>
      <vt:lpstr>VCF format - demo</vt:lpstr>
      <vt:lpstr>Computational genomics pipelines - variant calling (small and germline)</vt:lpstr>
      <vt:lpstr>Computational genomics pipelines - variant calling (small and germline)</vt:lpstr>
      <vt:lpstr>Computational genomics pipelines - variant calling (structural variants)</vt:lpstr>
      <vt:lpstr>VCF format - representing Structural Variants</vt:lpstr>
      <vt:lpstr>VCF format - illustrating breakends</vt:lpstr>
      <vt:lpstr>Integrated Genomics Viewer (IGV)</vt:lpstr>
      <vt:lpstr>Computational genomics pipelines - alignment</vt:lpstr>
      <vt:lpstr>GTF / GFF format</vt:lpstr>
      <vt:lpstr>Computational genomics pipelines - gene expression and differential gene expression</vt:lpstr>
      <vt:lpstr>Computational genomics pipelines - gene expression and differential gene expression</vt:lpstr>
      <vt:lpstr>BED format</vt:lpstr>
      <vt:lpstr>Bibliography and further reading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priesgo</cp:lastModifiedBy>
  <cp:revision>61</cp:revision>
  <dcterms:created xsi:type="dcterms:W3CDTF">2023-10-08T04:47:29Z</dcterms:created>
  <dcterms:modified xsi:type="dcterms:W3CDTF">2023-10-08T04:47:29Z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1033-11.1.0.11704</vt:lpwstr>
  </property>
  <property fmtid="{D5CDD505-2E9C-101B-9397-08002B2CF9AE}" pid="3" name="ICV">
    <vt:lpwstr/>
  </property>
</Properties>
</file>